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Lst>
  <p:sldSz cy="10058400" cx="7772400"/>
  <p:notesSz cx="6858000" cy="9144000"/>
  <p:embeddedFontLst>
    <p:embeddedFont>
      <p:font typeface="Halant"/>
      <p:regular r:id="rId32"/>
      <p:bold r:id="rId33"/>
    </p:embeddedFont>
    <p:embeddedFont>
      <p:font typeface="Inter"/>
      <p:regular r:id="rId34"/>
      <p:bold r:id="rId35"/>
      <p:italic r:id="rId36"/>
      <p:boldItalic r:id="rId37"/>
    </p:embeddedFont>
    <p:embeddedFont>
      <p:font typeface="Plus Jakarta Sans"/>
      <p:regular r:id="rId38"/>
      <p:bold r:id="rId39"/>
      <p:italic r:id="rId40"/>
      <p:boldItalic r:id="rId41"/>
    </p:embeddedFont>
    <p:embeddedFont>
      <p:font typeface="Plus Jakarta Sans SemiBold"/>
      <p:regular r:id="rId42"/>
      <p:bold r:id="rId43"/>
      <p:italic r:id="rId44"/>
      <p:boldItalic r:id="rId45"/>
    </p:embeddedFont>
    <p:embeddedFont>
      <p:font typeface="Plus Jakarta Sans Medium"/>
      <p:regular r:id="rId46"/>
      <p:bold r:id="rId47"/>
      <p:italic r:id="rId48"/>
      <p:boldItalic r:id="rId4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CD4782F-56F8-45AD-BE6E-0A6E62F68EF4}">
  <a:tblStyle styleId="{FCD4782F-56F8-45AD-BE6E-0A6E62F68EF4}"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PlusJakartaSans-italic.fntdata"/><Relationship Id="rId42" Type="http://schemas.openxmlformats.org/officeDocument/2006/relationships/font" Target="fonts/PlusJakartaSansSemiBold-regular.fntdata"/><Relationship Id="rId41" Type="http://schemas.openxmlformats.org/officeDocument/2006/relationships/font" Target="fonts/PlusJakartaSans-boldItalic.fntdata"/><Relationship Id="rId44" Type="http://schemas.openxmlformats.org/officeDocument/2006/relationships/font" Target="fonts/PlusJakartaSansSemiBold-italic.fntdata"/><Relationship Id="rId43" Type="http://schemas.openxmlformats.org/officeDocument/2006/relationships/font" Target="fonts/PlusJakartaSansSemiBold-bold.fntdata"/><Relationship Id="rId46" Type="http://schemas.openxmlformats.org/officeDocument/2006/relationships/font" Target="fonts/PlusJakartaSansMedium-regular.fntdata"/><Relationship Id="rId45" Type="http://schemas.openxmlformats.org/officeDocument/2006/relationships/font" Target="fonts/PlusJakartaSansSemiBold-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PlusJakartaSansMedium-italic.fntdata"/><Relationship Id="rId47" Type="http://schemas.openxmlformats.org/officeDocument/2006/relationships/font" Target="fonts/PlusJakartaSansMedium-bold.fntdata"/><Relationship Id="rId49" Type="http://schemas.openxmlformats.org/officeDocument/2006/relationships/font" Target="fonts/PlusJakartaSans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font" Target="fonts/Halant-bold.fntdata"/><Relationship Id="rId32" Type="http://schemas.openxmlformats.org/officeDocument/2006/relationships/font" Target="fonts/Halant-regular.fntdata"/><Relationship Id="rId35" Type="http://schemas.openxmlformats.org/officeDocument/2006/relationships/font" Target="fonts/Inter-bold.fntdata"/><Relationship Id="rId34" Type="http://schemas.openxmlformats.org/officeDocument/2006/relationships/font" Target="fonts/Inter-regular.fntdata"/><Relationship Id="rId37" Type="http://schemas.openxmlformats.org/officeDocument/2006/relationships/font" Target="fonts/Inter-boldItalic.fntdata"/><Relationship Id="rId36" Type="http://schemas.openxmlformats.org/officeDocument/2006/relationships/font" Target="fonts/Inter-italic.fntdata"/><Relationship Id="rId39" Type="http://schemas.openxmlformats.org/officeDocument/2006/relationships/font" Target="fonts/PlusJakartaSans-bold.fntdata"/><Relationship Id="rId38" Type="http://schemas.openxmlformats.org/officeDocument/2006/relationships/font" Target="fonts/PlusJakartaSans-regular.fntdata"/><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0b9990a801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0b9990a80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30b9990a801_0_1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30b9990a801_0_1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g30b9990a801_0_18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10" name="Google Shape;210;g30b9990a801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30b9990a801_0_279: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30b9990a801_0_2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0b9990a801_0_2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0b9990a801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30b9990a801_0_30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30b9990a801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30b9990a801_0_31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30b9990a801_0_3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30b9990a801_0_32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30b9990a801_0_3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g30b9990a801_0_34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76" name="Google Shape;276;g30b9990a801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30b9990a801_0_353: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30b9990a801_0_3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0b9990a801_0_36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30b9990a801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30b9990a801_0_95: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30b9990a801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2a48b20a8ad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2a48b20a8a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2a48b20a8ad_0_9: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2a48b20a8a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2a48b20a8ad_0_22:notes"/>
          <p:cNvSpPr/>
          <p:nvPr>
            <p:ph idx="2" type="sldImg"/>
          </p:nvPr>
        </p:nvSpPr>
        <p:spPr>
          <a:xfrm>
            <a:off x="2104480"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2a48b20a8ad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2a48b20a8ad_0_73:notes"/>
          <p:cNvSpPr/>
          <p:nvPr>
            <p:ph idx="2" type="sldImg"/>
          </p:nvPr>
        </p:nvSpPr>
        <p:spPr>
          <a:xfrm>
            <a:off x="2104484" y="685800"/>
            <a:ext cx="26496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2a48b20a8ad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2a48b20a8ad_0_24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358" name="Google Shape;358;g2a48b20a8ad_0_2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30b9990a801_0_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0b9990a801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3173d998b68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3173d998b6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30b9990a801_0_11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30b9990a801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30b9990a801_0_126: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30b9990a801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30b9990a801_0_13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30b9990a801_0_1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g30b9990a801_0_15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30b9990a80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0b9990a801_0_164: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30b9990a801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199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8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7999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199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0" Type="http://schemas.openxmlformats.org/officeDocument/2006/relationships/hyperlink" Target="https://www.worldhistory.org/Isabella_I_of_Castile/" TargetMode="External"/><Relationship Id="rId22" Type="http://schemas.openxmlformats.org/officeDocument/2006/relationships/hyperlink" Target="https://exploration.marinersmuseum.org/subject/amerigo-vespucci/" TargetMode="External"/><Relationship Id="rId21" Type="http://schemas.openxmlformats.org/officeDocument/2006/relationships/hyperlink" Target="https://www.encyclopedia.com/history/encyclopedias-almanacs-transcripts-and-maps/sepulveda-juan-gines-de-1490-1574" TargetMode="External"/><Relationship Id="rId24" Type="http://schemas.openxmlformats.org/officeDocument/2006/relationships/hyperlink" Target="https://kids.kiddle.co/Toribio_de_Benavente_Motolinia" TargetMode="External"/><Relationship Id="rId23" Type="http://schemas.openxmlformats.org/officeDocument/2006/relationships/hyperlink" Target="https://kids.kiddle.co/Toribio_de_Benavente_Motolinia"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9" Type="http://schemas.openxmlformats.org/officeDocument/2006/relationships/hyperlink" Target="https://exploration.marinersmuseum.org/subject/pedro-alvares-cabral/" TargetMode="External"/><Relationship Id="rId26" Type="http://schemas.openxmlformats.org/officeDocument/2006/relationships/hyperlink" Target="https://www.newworldencyclopedia.org/entry/Cuauht%C3%A9moc" TargetMode="External"/><Relationship Id="rId25" Type="http://schemas.openxmlformats.org/officeDocument/2006/relationships/hyperlink" Target="https://kids.kiddle.co/Toribio_de_Benavente_Motolinia" TargetMode="External"/><Relationship Id="rId5" Type="http://schemas.openxmlformats.org/officeDocument/2006/relationships/hyperlink" Target="https://www.history.com/topics/exploration/christopher-columbus#:~:text=The%20explorer%20Christopher%20Columbus%20made,he%20stumbled%20upon%20the%20Americas." TargetMode="External"/><Relationship Id="rId6" Type="http://schemas.openxmlformats.org/officeDocument/2006/relationships/hyperlink" Target="https://www.historycrunch.com/spanish-and-aztec-meet.html#/" TargetMode="External"/><Relationship Id="rId7" Type="http://schemas.openxmlformats.org/officeDocument/2006/relationships/hyperlink" Target="https://www.historycrunch.com/spanish-and-aztec-meet.html#/" TargetMode="External"/><Relationship Id="rId8" Type="http://schemas.openxmlformats.org/officeDocument/2006/relationships/hyperlink" Target="https://www.historycrunch.com/spanish-and-aztec-meet.html#/" TargetMode="External"/><Relationship Id="rId11" Type="http://schemas.openxmlformats.org/officeDocument/2006/relationships/hyperlink" Target="https://exploration.marinersmuseum.org/subject/vasco-de-balboa/" TargetMode="External"/><Relationship Id="rId10" Type="http://schemas.openxmlformats.org/officeDocument/2006/relationships/hyperlink" Target="https://exploration.marinersmuseum.org/subject/vasco-de-balboa/" TargetMode="External"/><Relationship Id="rId13" Type="http://schemas.openxmlformats.org/officeDocument/2006/relationships/hyperlink" Target="https://www.encyclopedia.com/science/encyclopedias-almanacs-transcripts-and-maps/european-contact-overwhelms-inca-empire-francisco-pizarros-conquest-peru" TargetMode="External"/><Relationship Id="rId12" Type="http://schemas.openxmlformats.org/officeDocument/2006/relationships/hyperlink" Target="https://exploration.marinersmuseum.org/subject/vasco-de-balboa/" TargetMode="External"/><Relationship Id="rId15" Type="http://schemas.openxmlformats.org/officeDocument/2006/relationships/hyperlink" Target="https://www.worldhistory.org/Atahualpa/" TargetMode="External"/><Relationship Id="rId14" Type="http://schemas.openxmlformats.org/officeDocument/2006/relationships/hyperlink" Target="https://www.public.asu.edu/~mesmith9/1-CompleteSet/MES-10-MoctEncyc.pdf" TargetMode="External"/><Relationship Id="rId17" Type="http://schemas.openxmlformats.org/officeDocument/2006/relationships/hyperlink" Target="https://www.smithsonianmag.com/smart-news/was-la-malinche-indigenous-interpreter-conquistador-hernan-cortes-traitor-survivor-or-icon-180978321/" TargetMode="External"/><Relationship Id="rId16" Type="http://schemas.openxmlformats.org/officeDocument/2006/relationships/hyperlink" Target="https://origins.osu.edu/milestones/july-2015-bartolom-de-las-casas-and-500-years-racial-injustice" TargetMode="External"/><Relationship Id="rId19" Type="http://schemas.openxmlformats.org/officeDocument/2006/relationships/hyperlink" Target="https://www.learner.org/series/american-passages-a-literary-survey/exploring-borderlands-video/bernal-diaz-del-castillo-1492-1584/" TargetMode="External"/><Relationship Id="rId18" Type="http://schemas.openxmlformats.org/officeDocument/2006/relationships/hyperlink" Target="https://www.learner.org/series/american-passages-a-literary-survey/exploring-borderlands-video/bernal-diaz-del-castillo-1492-1584/"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pn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pn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1.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1.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10.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10.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2.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4.xml"/><Relationship Id="rId3" Type="http://schemas.openxmlformats.org/officeDocument/2006/relationships/image" Target="../media/image1.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sp>
        <p:nvSpPr>
          <p:cNvPr id="99" name="Google Shape;99;p2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100" name="Google Shape;100;p2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01" name="Google Shape;101;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2" name="Google Shape;102;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03" name="Google Shape;103;p2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04" name="Google Shape;104;p25"/>
          <p:cNvSpPr txBox="1"/>
          <p:nvPr/>
        </p:nvSpPr>
        <p:spPr>
          <a:xfrm>
            <a:off x="594300" y="655288"/>
            <a:ext cx="6583800" cy="6649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Instructions:</a:t>
            </a:r>
            <a:r>
              <a:rPr lang="en" sz="1200">
                <a:solidFill>
                  <a:schemeClr val="dk1"/>
                </a:solidFill>
                <a:latin typeface="Inter"/>
                <a:ea typeface="Inter"/>
                <a:cs typeface="Inter"/>
                <a:sym typeface="Inter"/>
              </a:rPr>
              <a:t> You will be assigned one of the historical figures below to research and create a “dating profile” for. Please use the links provided to help you start your research and answer the questions on the following pages.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00000"/>
              </a:lnSpc>
              <a:spcBef>
                <a:spcPts val="0"/>
              </a:spcBef>
              <a:spcAft>
                <a:spcPts val="0"/>
              </a:spcAft>
              <a:buNone/>
            </a:pPr>
            <a:r>
              <a:rPr b="1" lang="en" sz="1200">
                <a:solidFill>
                  <a:schemeClr val="dk1"/>
                </a:solidFill>
                <a:latin typeface="Inter"/>
                <a:ea typeface="Inter"/>
                <a:cs typeface="Inter"/>
                <a:sym typeface="Inter"/>
              </a:rPr>
              <a:t>Historical Figures</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5">
                  <a:extLst>
                    <a:ext uri="{A12FA001-AC4F-418D-AE19-62706E023703}">
                      <ahyp:hlinkClr val="tx"/>
                    </a:ext>
                  </a:extLst>
                </a:hlinkClick>
              </a:rPr>
              <a:t>Christopher Columbus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6">
                  <a:extLst>
                    <a:ext uri="{A12FA001-AC4F-418D-AE19-62706E023703}">
                      <ahyp:hlinkClr val="tx"/>
                    </a:ext>
                  </a:extLst>
                </a:hlinkClick>
              </a:rPr>
              <a:t>Hernán</a:t>
            </a:r>
            <a:r>
              <a:rPr lang="en" sz="1200" u="sng">
                <a:solidFill>
                  <a:srgbClr val="1155CC"/>
                </a:solidFill>
                <a:latin typeface="Inter"/>
                <a:ea typeface="Inter"/>
                <a:cs typeface="Inter"/>
                <a:sym typeface="Inter"/>
                <a:hlinkClick r:id="rId7">
                  <a:extLst>
                    <a:ext uri="{A12FA001-AC4F-418D-AE19-62706E023703}">
                      <ahyp:hlinkClr val="tx"/>
                    </a:ext>
                  </a:extLst>
                </a:hlinkClick>
              </a:rPr>
              <a:t> </a:t>
            </a:r>
            <a:r>
              <a:rPr lang="en" sz="1200" u="sng">
                <a:solidFill>
                  <a:srgbClr val="1155CC"/>
                </a:solidFill>
                <a:latin typeface="Inter"/>
                <a:ea typeface="Inter"/>
                <a:cs typeface="Inter"/>
                <a:sym typeface="Inter"/>
                <a:hlinkClick r:id="rId8">
                  <a:extLst>
                    <a:ext uri="{A12FA001-AC4F-418D-AE19-62706E023703}">
                      <ahyp:hlinkClr val="tx"/>
                    </a:ext>
                  </a:extLst>
                </a:hlinkClick>
              </a:rPr>
              <a:t>Cortés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9">
                  <a:extLst>
                    <a:ext uri="{A12FA001-AC4F-418D-AE19-62706E023703}">
                      <ahyp:hlinkClr val="tx"/>
                    </a:ext>
                  </a:extLst>
                </a:hlinkClick>
              </a:rPr>
              <a:t>Pedro Cabral</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0"/>
              </a:rPr>
              <a:t>Vasco </a:t>
            </a:r>
            <a:r>
              <a:rPr lang="en" sz="1200" u="sng">
                <a:solidFill>
                  <a:schemeClr val="hlink"/>
                </a:solidFill>
                <a:latin typeface="Inter"/>
                <a:ea typeface="Inter"/>
                <a:cs typeface="Inter"/>
                <a:sym typeface="Inter"/>
                <a:hlinkClick r:id="rId11"/>
              </a:rPr>
              <a:t>Núñez</a:t>
            </a:r>
            <a:r>
              <a:rPr lang="en" sz="1200" u="sng">
                <a:solidFill>
                  <a:schemeClr val="hlink"/>
                </a:solidFill>
                <a:latin typeface="Inter"/>
                <a:ea typeface="Inter"/>
                <a:cs typeface="Inter"/>
                <a:sym typeface="Inter"/>
                <a:hlinkClick r:id="rId12"/>
              </a:rPr>
              <a:t> de Balboa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3">
                  <a:extLst>
                    <a:ext uri="{A12FA001-AC4F-418D-AE19-62706E023703}">
                      <ahyp:hlinkClr val="tx"/>
                    </a:ext>
                  </a:extLst>
                </a:hlinkClick>
              </a:rPr>
              <a:t>Francisco Pizarro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4"/>
              </a:rPr>
              <a:t>Moctezuma II</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5"/>
              </a:rPr>
              <a:t>Atahualpa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6">
                  <a:extLst>
                    <a:ext uri="{A12FA001-AC4F-418D-AE19-62706E023703}">
                      <ahyp:hlinkClr val="tx"/>
                    </a:ext>
                  </a:extLst>
                </a:hlinkClick>
              </a:rPr>
              <a:t>Bartolomé de las Casas</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17">
                  <a:extLst>
                    <a:ext uri="{A12FA001-AC4F-418D-AE19-62706E023703}">
                      <ahyp:hlinkClr val="tx"/>
                    </a:ext>
                  </a:extLst>
                </a:hlinkClick>
              </a:rPr>
              <a:t>La Malinche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18"/>
              </a:rPr>
              <a:t>Bernal Díaz del Castillo</a:t>
            </a:r>
            <a:r>
              <a:rPr lang="en" sz="1200" u="sng">
                <a:solidFill>
                  <a:schemeClr val="hlink"/>
                </a:solidFill>
                <a:latin typeface="Inter"/>
                <a:ea typeface="Inter"/>
                <a:cs typeface="Inter"/>
                <a:sym typeface="Inter"/>
                <a:hlinkClick r:id="rId19"/>
              </a:rPr>
              <a:t>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20">
                  <a:extLst>
                    <a:ext uri="{A12FA001-AC4F-418D-AE19-62706E023703}">
                      <ahyp:hlinkClr val="tx"/>
                    </a:ext>
                  </a:extLst>
                </a:hlinkClick>
              </a:rPr>
              <a:t>Queen Isabella I of Castile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1"/>
              </a:rPr>
              <a:t>Juan Ginés de Sepúlveda</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rgbClr val="1155CC"/>
                </a:solidFill>
                <a:latin typeface="Inter"/>
                <a:ea typeface="Inter"/>
                <a:cs typeface="Inter"/>
                <a:sym typeface="Inter"/>
                <a:hlinkClick r:id="rId22">
                  <a:extLst>
                    <a:ext uri="{A12FA001-AC4F-418D-AE19-62706E023703}">
                      <ahyp:hlinkClr val="tx"/>
                    </a:ext>
                  </a:extLst>
                </a:hlinkClick>
              </a:rPr>
              <a:t>Amerigo Vespucci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3"/>
              </a:rPr>
              <a:t>Fray Toribio de Benavente (</a:t>
            </a:r>
            <a:r>
              <a:rPr lang="en" sz="1200" u="sng">
                <a:solidFill>
                  <a:schemeClr val="hlink"/>
                </a:solidFill>
                <a:latin typeface="Inter"/>
                <a:ea typeface="Inter"/>
                <a:cs typeface="Inter"/>
                <a:sym typeface="Inter"/>
                <a:hlinkClick r:id="rId24"/>
              </a:rPr>
              <a:t>Motolinía</a:t>
            </a:r>
            <a:r>
              <a:rPr lang="en" sz="1200" u="sng">
                <a:solidFill>
                  <a:schemeClr val="hlink"/>
                </a:solidFill>
                <a:latin typeface="Inter"/>
                <a:ea typeface="Inter"/>
                <a:cs typeface="Inter"/>
                <a:sym typeface="Inter"/>
                <a:hlinkClick r:id="rId25"/>
              </a:rPr>
              <a:t>)</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u="sng">
                <a:solidFill>
                  <a:schemeClr val="hlink"/>
                </a:solidFill>
                <a:latin typeface="Inter"/>
                <a:ea typeface="Inter"/>
                <a:cs typeface="Inter"/>
                <a:sym typeface="Inter"/>
                <a:hlinkClick r:id="rId26"/>
              </a:rPr>
              <a:t>Cuauhtémoc</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00" name="Shape 200"/>
        <p:cNvGrpSpPr/>
        <p:nvPr/>
      </p:nvGrpSpPr>
      <p:grpSpPr>
        <a:xfrm>
          <a:off x="0" y="0"/>
          <a:ext cx="0" cy="0"/>
          <a:chOff x="0" y="0"/>
          <a:chExt cx="0" cy="0"/>
        </a:xfrm>
      </p:grpSpPr>
      <p:sp>
        <p:nvSpPr>
          <p:cNvPr id="201" name="Google Shape;201;p3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Moctezuma II</a:t>
            </a:r>
            <a:endParaRPr sz="2400">
              <a:solidFill>
                <a:schemeClr val="dk1"/>
              </a:solidFill>
              <a:latin typeface="Halant"/>
              <a:ea typeface="Halant"/>
              <a:cs typeface="Halant"/>
              <a:sym typeface="Halant"/>
            </a:endParaRPr>
          </a:p>
        </p:txBody>
      </p:sp>
      <p:pic>
        <p:nvPicPr>
          <p:cNvPr id="202" name="Google Shape;202;p3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03" name="Google Shape;203;p3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04" name="Google Shape;204;p3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05" name="Google Shape;205;p3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06" name="Google Shape;206;p34"/>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07" name="Google Shape;207;p34"/>
          <p:cNvSpPr txBox="1"/>
          <p:nvPr/>
        </p:nvSpPr>
        <p:spPr>
          <a:xfrm>
            <a:off x="584425" y="1784050"/>
            <a:ext cx="6597900" cy="58734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Unknown Aztec authors (~1519) gathered by Miguel León Portilla within </a:t>
            </a:r>
            <a:r>
              <a:rPr i="1" lang="en" sz="1200">
                <a:solidFill>
                  <a:schemeClr val="dk1"/>
                </a:solidFill>
                <a:latin typeface="Halant"/>
                <a:ea typeface="Halant"/>
                <a:cs typeface="Halant"/>
                <a:sym typeface="Halant"/>
              </a:rPr>
              <a:t>The Aztec Account of the Conquest of Mexico, </a:t>
            </a:r>
            <a:r>
              <a:rPr lang="en" sz="1200">
                <a:solidFill>
                  <a:schemeClr val="dk1"/>
                </a:solidFill>
                <a:latin typeface="Halant"/>
                <a:ea typeface="Halant"/>
                <a:cs typeface="Halant"/>
                <a:sym typeface="Halant"/>
              </a:rPr>
              <a:t>1962.</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During this time, the people asked Motecuhzoma how they should celebrate their god’s fiesta.  He said: “Dress him in all his finery, in all his sacred ornaments.”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During this same time, The Sun commanded the Motecuhzoma and Itzcohuzatzin, the military chief of Tlatelolco, be made prisoners.  The Spaniards hanged a chief from Acolhuacan named Nezahualquentzin.  They also murdered the king of Nuahtla, Cohualpopocatzin, by wounding him with arrows and then burning him alive.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this had been done, the celebrants began to sing their songs.  That is how they celebrated the first day of the fiesta.  On the second day they began to sing again but without warning they were all put to death.  The dancers and singer were completely unarmed.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Spaniards attacked the musicians first, slashing at their hands and faces until they had killed all of them.  The singers- and even the spectators- were also killed.  This slaughter in the Sacred Patio went on for three hours.  Then the Spaniards burst into the rooms of the temple to kill the others: those who were carrying water, or bringing fodder for the horses, or grinding meal, or sweeping, or standing watch over this work.</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king Motecuzoma, who was accompanied by Itzohuatzin and by those who had brought food for the Spaniards, protested: “Our lords, that is enough!  What are you doing?  These people are not carrying shields or macanas.  Our lords, they are completely unarmed!”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Sun had treacherously murdered our people on the twentieth day after the captain left for the coast.  We allowed the Captain to return to the city in peace.  But on the following day we attacked him with all our might, and that was the beginning of the war.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11" name="Shape 211"/>
        <p:cNvGrpSpPr/>
        <p:nvPr/>
      </p:nvGrpSpPr>
      <p:grpSpPr>
        <a:xfrm>
          <a:off x="0" y="0"/>
          <a:ext cx="0" cy="0"/>
          <a:chOff x="0" y="0"/>
          <a:chExt cx="0" cy="0"/>
        </a:xfrm>
      </p:grpSpPr>
      <p:sp>
        <p:nvSpPr>
          <p:cNvPr id="212" name="Google Shape;212;p35"/>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Atahualpa</a:t>
            </a:r>
            <a:endParaRPr sz="2400">
              <a:solidFill>
                <a:schemeClr val="dk1"/>
              </a:solidFill>
              <a:latin typeface="Halant"/>
              <a:ea typeface="Halant"/>
              <a:cs typeface="Halant"/>
              <a:sym typeface="Halant"/>
            </a:endParaRPr>
          </a:p>
        </p:txBody>
      </p:sp>
      <p:pic>
        <p:nvPicPr>
          <p:cNvPr id="213" name="Google Shape;213;p35"/>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14" name="Google Shape;214;p3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15" name="Google Shape;215;p3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16" name="Google Shape;216;p35"/>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17" name="Google Shape;217;p35"/>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18" name="Google Shape;218;p35"/>
          <p:cNvSpPr txBox="1"/>
          <p:nvPr/>
        </p:nvSpPr>
        <p:spPr>
          <a:xfrm>
            <a:off x="584425" y="1784050"/>
            <a:ext cx="6597900" cy="6247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Pedro and Hernando Pizarro, </a:t>
            </a:r>
            <a:r>
              <a:rPr i="1" lang="en" sz="1200">
                <a:solidFill>
                  <a:schemeClr val="dk1"/>
                </a:solidFill>
                <a:latin typeface="Halant"/>
                <a:ea typeface="Halant"/>
                <a:cs typeface="Halant"/>
                <a:sym typeface="Halant"/>
              </a:rPr>
              <a:t>Capture of Atahualpa, </a:t>
            </a:r>
            <a:r>
              <a:rPr lang="en" sz="1200">
                <a:solidFill>
                  <a:schemeClr val="dk1"/>
                </a:solidFill>
                <a:latin typeface="Halant"/>
                <a:ea typeface="Halant"/>
                <a:cs typeface="Halant"/>
                <a:sym typeface="Halant"/>
              </a:rPr>
              <a:t>published in Jared Diamond’s </a:t>
            </a:r>
            <a:r>
              <a:rPr i="1" lang="en" sz="1200">
                <a:solidFill>
                  <a:schemeClr val="dk1"/>
                </a:solidFill>
                <a:latin typeface="Halant"/>
                <a:ea typeface="Halant"/>
                <a:cs typeface="Halant"/>
                <a:sym typeface="Halant"/>
              </a:rPr>
              <a:t>Guns, Germs, and Steel</a:t>
            </a:r>
            <a:r>
              <a:rPr lang="en" sz="1200">
                <a:solidFill>
                  <a:schemeClr val="dk1"/>
                </a:solidFill>
                <a:latin typeface="Halant"/>
                <a:ea typeface="Halant"/>
                <a:cs typeface="Halant"/>
                <a:sym typeface="Halant"/>
              </a:rPr>
              <a:t>, 1997.</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Atahuallpa asked for the Book, that he might look at it, and the Friar gave it to him closed. Atahuallpa did not know how to open the Book, and the Friar was extending his arm to do so, when Atahuallpa, in great anger, gave him a blow on the arm, not wishing that it should be opened. Then he opened it himself, and, without any astonishment at the letters and paper he threw it away from him five or </a:t>
            </a:r>
            <a:r>
              <a:rPr lang="en" sz="1200">
                <a:solidFill>
                  <a:schemeClr val="dk1"/>
                </a:solidFill>
                <a:latin typeface="Inter"/>
                <a:ea typeface="Inter"/>
                <a:cs typeface="Inter"/>
                <a:sym typeface="Inter"/>
              </a:rPr>
              <a:t>six</a:t>
            </a:r>
            <a:r>
              <a:rPr lang="en" sz="1200">
                <a:solidFill>
                  <a:schemeClr val="dk1"/>
                </a:solidFill>
                <a:latin typeface="Inter"/>
                <a:ea typeface="Inter"/>
                <a:cs typeface="Inter"/>
                <a:sym typeface="Inter"/>
              </a:rPr>
              <a:t> paces, his face a deep crimson.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Friar returned to Pizarro, shouting, “Come out! Come out, Christians! Come at these enemy </a:t>
            </a:r>
            <a:r>
              <a:rPr lang="en" sz="1200">
                <a:solidFill>
                  <a:schemeClr val="dk1"/>
                </a:solidFill>
                <a:latin typeface="Inter"/>
                <a:ea typeface="Inter"/>
                <a:cs typeface="Inter"/>
                <a:sym typeface="Inter"/>
              </a:rPr>
              <a:t>dogs</a:t>
            </a:r>
            <a:r>
              <a:rPr lang="en" sz="1200">
                <a:solidFill>
                  <a:schemeClr val="dk1"/>
                </a:solidFill>
                <a:latin typeface="Inter"/>
                <a:ea typeface="Inter"/>
                <a:cs typeface="Inter"/>
                <a:sym typeface="Inter"/>
              </a:rPr>
              <a:t> who reject the things of God. That tyrant has thrown my book of holy aw to the ground! Did you not see what happened?... March out against him, for I absolve you!”.. The trumpets were sounded, and the armored Spanish troops, both cavalry and infantry, sallied for out of their hiding places straight into the mass of unarmed Indians… the booming of the guns, the blowing of the trumpets, and the rattles on the horses threw the Indians into panicked confusion. The Spaniards fell upon them and began to cut them to pieces…. Since they were unarmed, they were attacked without danger to any Christian. The cavalry rode them down, killing and wounding, following in pursuit. The infantry made so good an assault on those that remained that in a short time most of them were put to the sword.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Governor himself took his sword and dagger, entered the thick of the Indians with the Spaniards who were with him, and with great bravery reached Atahuallpa’s litter…. Although we killed the Indians who held the litter, others at once took their places and held it aloft, and in this manner we spent a long time in overcoming and killing Indians. Finally seven or eight Spaniards on horseback spurred on their horses, rushed upon the litter from one side, and with great effort they heaved it over on its side. In that was Atahuallpa was captured, and the Governor took Atahuallpa to his </a:t>
            </a:r>
            <a:r>
              <a:rPr lang="en" sz="1200">
                <a:solidFill>
                  <a:schemeClr val="dk1"/>
                </a:solidFill>
                <a:latin typeface="Inter"/>
                <a:ea typeface="Inter"/>
                <a:cs typeface="Inter"/>
                <a:sym typeface="Inter"/>
              </a:rPr>
              <a:t>lodging</a:t>
            </a:r>
            <a:r>
              <a:rPr lang="en" sz="1200">
                <a:solidFill>
                  <a:schemeClr val="dk1"/>
                </a:solidFill>
                <a:latin typeface="Inter"/>
                <a:ea typeface="Inter"/>
                <a:cs typeface="Inter"/>
                <a:sym typeface="Inter"/>
              </a:rPr>
              <a:t>. The Indians carrying the litter, and those escorting Atahuallpa, never abandoned him: all died around him.</a:t>
            </a:r>
            <a:endParaRPr sz="1200">
              <a:solidFill>
                <a:schemeClr val="dk1"/>
              </a:solidFill>
              <a:latin typeface="Inter"/>
              <a:ea typeface="Inter"/>
              <a:cs typeface="Inter"/>
              <a:sym typeface="Inte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22" name="Shape 222"/>
        <p:cNvGrpSpPr/>
        <p:nvPr/>
      </p:nvGrpSpPr>
      <p:grpSpPr>
        <a:xfrm>
          <a:off x="0" y="0"/>
          <a:ext cx="0" cy="0"/>
          <a:chOff x="0" y="0"/>
          <a:chExt cx="0" cy="0"/>
        </a:xfrm>
      </p:grpSpPr>
      <p:sp>
        <p:nvSpPr>
          <p:cNvPr id="223" name="Google Shape;223;p3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Bartolomé de las Casas</a:t>
            </a:r>
            <a:endParaRPr sz="2400">
              <a:solidFill>
                <a:schemeClr val="dk1"/>
              </a:solidFill>
              <a:latin typeface="Halant"/>
              <a:ea typeface="Halant"/>
              <a:cs typeface="Halant"/>
              <a:sym typeface="Halant"/>
            </a:endParaRPr>
          </a:p>
        </p:txBody>
      </p:sp>
      <p:pic>
        <p:nvPicPr>
          <p:cNvPr id="224" name="Google Shape;224;p3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25" name="Google Shape;225;p3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26" name="Google Shape;226;p3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27" name="Google Shape;227;p3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28" name="Google Shape;228;p36"/>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29" name="Google Shape;229;p36"/>
          <p:cNvSpPr txBox="1"/>
          <p:nvPr/>
        </p:nvSpPr>
        <p:spPr>
          <a:xfrm>
            <a:off x="584425" y="1784050"/>
            <a:ext cx="6597900" cy="3842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Bartolomé de las Casas, </a:t>
            </a:r>
            <a:r>
              <a:rPr i="1" lang="en" sz="1200">
                <a:solidFill>
                  <a:schemeClr val="dk1"/>
                </a:solidFill>
                <a:latin typeface="Halant"/>
                <a:ea typeface="Halant"/>
                <a:cs typeface="Halant"/>
                <a:sym typeface="Halant"/>
              </a:rPr>
              <a:t>Brief Account of the Devastation of the Indies, </a:t>
            </a:r>
            <a:r>
              <a:rPr lang="en" sz="1200">
                <a:solidFill>
                  <a:schemeClr val="dk1"/>
                </a:solidFill>
                <a:latin typeface="Halant"/>
                <a:ea typeface="Halant"/>
                <a:cs typeface="Halant"/>
                <a:sym typeface="Halant"/>
              </a:rPr>
              <a:t>1542.</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common ways mainly employed by the Spaniards who all themselves Christian and who have gone there to expatriate those pitiful nations and wipe them off the earth is by unjustly waging cruel and bloody wars.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Their reason for killing and destroying such an infinite number of souls is that the Christians have an ultimate aim, which is to acquire gold, and to swell themselves with riches in a very brief time and thus rise to a high estate disproportionate to their merits.  It should be kept in mind that their insatiable greed and ambition, the greatest ever seen in the world, is the cause of their villanies.  And also, those lands are so rich and felicitous, the native peoples so meek and patient, so easy to subject, that our Spaniards have no more consideration for them than beasts.  And I say this from my own knowledge of the acts I witnessed….And never have the Indians in all the Indies committed any act against the Spanish Christians, until those Christians have first and many times committed countless cruel aggressions against or against neighboring nations.  For in the beginning the Indians regarded the Spaniards as angels from Heaven.  Only after the Spaniards had used violence against them, killing, robbing, torturing, did the Indians ever rise up against them….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33" name="Shape 233"/>
        <p:cNvGrpSpPr/>
        <p:nvPr/>
      </p:nvGrpSpPr>
      <p:grpSpPr>
        <a:xfrm>
          <a:off x="0" y="0"/>
          <a:ext cx="0" cy="0"/>
          <a:chOff x="0" y="0"/>
          <a:chExt cx="0" cy="0"/>
        </a:xfrm>
      </p:grpSpPr>
      <p:sp>
        <p:nvSpPr>
          <p:cNvPr id="234" name="Google Shape;234;p3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La Malinche</a:t>
            </a:r>
            <a:endParaRPr sz="2400">
              <a:solidFill>
                <a:schemeClr val="dk1"/>
              </a:solidFill>
              <a:latin typeface="Halant"/>
              <a:ea typeface="Halant"/>
              <a:cs typeface="Halant"/>
              <a:sym typeface="Halant"/>
            </a:endParaRPr>
          </a:p>
        </p:txBody>
      </p:sp>
      <p:pic>
        <p:nvPicPr>
          <p:cNvPr id="235" name="Google Shape;235;p3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36" name="Google Shape;236;p3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37" name="Google Shape;237;p3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38" name="Google Shape;238;p3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39" name="Google Shape;239;p37"/>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40" name="Google Shape;240;p37"/>
          <p:cNvSpPr txBox="1"/>
          <p:nvPr/>
        </p:nvSpPr>
        <p:spPr>
          <a:xfrm>
            <a:off x="584425" y="1784050"/>
            <a:ext cx="6597900" cy="44025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True History of the Conquest of New Spain, </a:t>
            </a:r>
            <a:r>
              <a:rPr lang="en" sz="1200">
                <a:solidFill>
                  <a:schemeClr val="dk1"/>
                </a:solidFill>
                <a:latin typeface="Halant"/>
                <a:ea typeface="Halant"/>
                <a:cs typeface="Halant"/>
                <a:sym typeface="Halant"/>
              </a:rPr>
              <a:t>written in the 1568.</a:t>
            </a:r>
            <a:endParaRPr sz="1200">
              <a:solidFill>
                <a:schemeClr val="dk1"/>
              </a:solidFill>
              <a:latin typeface="Inter"/>
              <a:ea typeface="Inter"/>
              <a:cs typeface="Inter"/>
              <a:sym typeface="Inter"/>
            </a:endParaRPr>
          </a:p>
          <a:p>
            <a:pPr indent="0" lvl="0" marL="0" rtl="0" algn="l">
              <a:spcBef>
                <a:spcPts val="120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when Cortés arrived in the town of Guacacualco, he summoned all the caciques of the province to discuss with them the holy Catholic doctrine and their good treatment at his hands, and among the caciques was the mother of doña Marina and her half-brother, Lázaro... They were in great fear of doña Marina, for they thought that she had summoned them to have them killed, and they were weeping. When doña Marina saw them crying, she consoled them and told them not to be afraid, for when they gave her over to the men from Xicalango, they knew not what they were doing, and she forgave them. She gave them much jewelry of gold and clothing, and told them to return to their town. She said that God had shown her His great mercy in saving her from the worship of idols and making her a Christian, and letting her bear a son to her lord and master Cortés and in marrying her to such a gentleman as Juan Jaramillo, who was her husband. She said that instead of being made Cacica of all the provinces in New Spain, she would rather serve her husband and Cortés than anything else in the world. She said all this, and I heard it, and swear to it.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44" name="Shape 244"/>
        <p:cNvGrpSpPr/>
        <p:nvPr/>
      </p:nvGrpSpPr>
      <p:grpSpPr>
        <a:xfrm>
          <a:off x="0" y="0"/>
          <a:ext cx="0" cy="0"/>
          <a:chOff x="0" y="0"/>
          <a:chExt cx="0" cy="0"/>
        </a:xfrm>
      </p:grpSpPr>
      <p:sp>
        <p:nvSpPr>
          <p:cNvPr id="245" name="Google Shape;245;p3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Bernal Díaz del Castillo</a:t>
            </a:r>
            <a:endParaRPr sz="2400">
              <a:solidFill>
                <a:schemeClr val="dk1"/>
              </a:solidFill>
              <a:latin typeface="Halant"/>
              <a:ea typeface="Halant"/>
              <a:cs typeface="Halant"/>
              <a:sym typeface="Halant"/>
            </a:endParaRPr>
          </a:p>
        </p:txBody>
      </p:sp>
      <p:pic>
        <p:nvPicPr>
          <p:cNvPr id="246" name="Google Shape;246;p3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47" name="Google Shape;247;p3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48" name="Google Shape;248;p3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49" name="Google Shape;249;p38"/>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50" name="Google Shape;250;p38"/>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51" name="Google Shape;251;p38"/>
          <p:cNvSpPr txBox="1"/>
          <p:nvPr/>
        </p:nvSpPr>
        <p:spPr>
          <a:xfrm>
            <a:off x="584425" y="1784050"/>
            <a:ext cx="6597900" cy="6289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Bernal Díaz del Castillo, </a:t>
            </a:r>
            <a:r>
              <a:rPr i="1" lang="en" sz="1200">
                <a:solidFill>
                  <a:schemeClr val="dk1"/>
                </a:solidFill>
                <a:latin typeface="Halant"/>
                <a:ea typeface="Halant"/>
                <a:cs typeface="Halant"/>
                <a:sym typeface="Halant"/>
              </a:rPr>
              <a:t>The Discovery and Conquest of Mexico, </a:t>
            </a:r>
            <a:r>
              <a:rPr lang="en" sz="1200">
                <a:solidFill>
                  <a:schemeClr val="dk1"/>
                </a:solidFill>
                <a:latin typeface="Halant"/>
                <a:ea typeface="Halant"/>
                <a:cs typeface="Halant"/>
                <a:sym typeface="Halant"/>
              </a:rPr>
              <a:t>1517-1521.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When Gonzalo de Sandoval marched with his army he left a rearguard of five horsemen and as many crossbowmen to protect the large number of the Tlaxcalans, who were laden with the spoil that they had seized. The Mexicans knew that our people were marching on Chalco, and had got together many squadrons of warriors, who fell on the rearguard where the Tlaxcalans were marching with their spoil, and punished them severely, and our five horsemen and the crossbowmen could not hold out against them, for two of the crossbowmen were killed and the others were wounded, and although Gonzalo de Sandoval promptly turned round on the enemy and defeated them, and killed ten Mexicans, the lake was so near by that the enemy managed to take refuge in the canoes in which they had come….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Sandoval soon returned with all his army to Texcoco and took in his company the sons of the Lord of Chalco and the other chieftains, and the eight Mexican prisoners and Cortés was overjoyed at his arrival. The Caciques presented themselves at once before Cortés, and, after having paid him every sign of respect, they told him of the willingness with which they would become vassals of His Majesty, as their father had commanded them to do, and begged that they might receive the chieftainship from his hands. When they had made their speeches, they presented Cortés with rich jewels worth about two hundred pesos de oro. When Cortés thoroughly understood what they had said, he showed them much kindness and embraced them, and under his hand gave the Lordship of Chalco to the elder brother with more than the half of the subject pueblos, and those of Tlamanalco and Chimal he gave to the younger brother together with Ayotzingo and other subject pueblos.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Cortés begged the chieftains to wait in Texcoco for two days, as he was about to send a Captain to Tlaxcala, for the timber and planking, who would take them in his company, and conduct them to their country, so that the Mexicans should not attack them on the road; for this they thanked him greatly and went away well contented.</a:t>
            </a:r>
            <a:endParaRPr sz="1200">
              <a:solidFill>
                <a:schemeClr val="dk1"/>
              </a:solidFill>
              <a:latin typeface="Inter"/>
              <a:ea typeface="Inter"/>
              <a:cs typeface="Inter"/>
              <a:sym typeface="Inte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55" name="Shape 255"/>
        <p:cNvGrpSpPr/>
        <p:nvPr/>
      </p:nvGrpSpPr>
      <p:grpSpPr>
        <a:xfrm>
          <a:off x="0" y="0"/>
          <a:ext cx="0" cy="0"/>
          <a:chOff x="0" y="0"/>
          <a:chExt cx="0" cy="0"/>
        </a:xfrm>
      </p:grpSpPr>
      <p:sp>
        <p:nvSpPr>
          <p:cNvPr id="256" name="Google Shape;256;p3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Queen Isabella I of Castile</a:t>
            </a:r>
            <a:endParaRPr sz="2400">
              <a:solidFill>
                <a:schemeClr val="dk1"/>
              </a:solidFill>
              <a:latin typeface="Halant"/>
              <a:ea typeface="Halant"/>
              <a:cs typeface="Halant"/>
              <a:sym typeface="Halant"/>
            </a:endParaRPr>
          </a:p>
        </p:txBody>
      </p:sp>
      <p:pic>
        <p:nvPicPr>
          <p:cNvPr id="257" name="Google Shape;257;p3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58" name="Google Shape;258;p3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59" name="Google Shape;259;p3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60" name="Google Shape;260;p3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61" name="Google Shape;261;p39"/>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 </a:t>
            </a: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62" name="Google Shape;262;p39"/>
          <p:cNvSpPr txBox="1"/>
          <p:nvPr/>
        </p:nvSpPr>
        <p:spPr>
          <a:xfrm>
            <a:off x="584425" y="1784050"/>
            <a:ext cx="6597900" cy="65736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King Ferdinand and Queen Isabella, </a:t>
            </a:r>
            <a:r>
              <a:rPr i="1" lang="en" sz="1200">
                <a:solidFill>
                  <a:schemeClr val="dk1"/>
                </a:solidFill>
                <a:latin typeface="Halant"/>
                <a:ea typeface="Halant"/>
                <a:cs typeface="Halant"/>
                <a:sym typeface="Halant"/>
              </a:rPr>
              <a:t>Letter to Commander Nicolas de Ovando, Governor of Hispaniola, </a:t>
            </a:r>
            <a:r>
              <a:rPr lang="en" sz="1200">
                <a:solidFill>
                  <a:schemeClr val="dk1"/>
                </a:solidFill>
                <a:latin typeface="Halant"/>
                <a:ea typeface="Halant"/>
                <a:cs typeface="Halant"/>
                <a:sym typeface="Halant"/>
              </a:rPr>
              <a:t>1501.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Because it is our will that the Indians be converted to Our Holy Catholic Faith and their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souls be saved . . . you are to take care, without using any force against them, that the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priests who are there teach and admonish them for this purpose with much love, so that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are converted as quickly as possible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We have been informed that some Christians in the abovesaid islands, and especially in Hispaniola, have taken the Indians’ wives and other things from them against their will, you shall give orders, as soon as you arrive, that everything taken from the Indians against their will be returned . . . and if Spaniards should wish to marry Indian women, the marriages should be entered into willingly by both parties and not made by force….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it is Our will that the Indians pay the tributes and dues they owe Us as subject in Our Kingdoms and Lordships . . . you are to speak with the caciques and principales [Indian leaders and headmen] and whatever Indians you think necessary, negotiating with them the tribute to be paid each year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Because it will be necessary to use Indian labor in mining gold and other tasks We have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ordered done, you are to require the Indians to work in the things of Our service, paying to each the salary that seems just to you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Since the security of the land requires the construction of some forts, you are to determine the manner of building these forts and build up to three . . .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In order that Christians and Indians shall live together in peace, friendship, and harmony, and that there be no fights or quarrels among them, you shall order that no one give or sell offensive or defensive weapons to the Indians nor exchange such weapons with them . . .</a:t>
            </a:r>
            <a:endParaRPr sz="1200">
              <a:solidFill>
                <a:schemeClr val="dk1"/>
              </a:solidFill>
              <a:latin typeface="Inter"/>
              <a:ea typeface="Inter"/>
              <a:cs typeface="Inter"/>
              <a:sym typeface="Inte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66" name="Shape 266"/>
        <p:cNvGrpSpPr/>
        <p:nvPr/>
      </p:nvGrpSpPr>
      <p:grpSpPr>
        <a:xfrm>
          <a:off x="0" y="0"/>
          <a:ext cx="0" cy="0"/>
          <a:chOff x="0" y="0"/>
          <a:chExt cx="0" cy="0"/>
        </a:xfrm>
      </p:grpSpPr>
      <p:sp>
        <p:nvSpPr>
          <p:cNvPr id="267" name="Google Shape;267;p4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t>
            </a:r>
            <a:r>
              <a:rPr lang="en" sz="2400">
                <a:solidFill>
                  <a:schemeClr val="dk1"/>
                </a:solidFill>
                <a:latin typeface="Halant"/>
                <a:ea typeface="Halant"/>
                <a:cs typeface="Halant"/>
                <a:sym typeface="Halant"/>
              </a:rPr>
              <a:t>Juan Ginés de Sepúlveda</a:t>
            </a:r>
            <a:endParaRPr sz="2400">
              <a:solidFill>
                <a:schemeClr val="dk1"/>
              </a:solidFill>
              <a:latin typeface="Halant"/>
              <a:ea typeface="Halant"/>
              <a:cs typeface="Halant"/>
              <a:sym typeface="Halant"/>
            </a:endParaRPr>
          </a:p>
        </p:txBody>
      </p:sp>
      <p:pic>
        <p:nvPicPr>
          <p:cNvPr id="268" name="Google Shape;268;p4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69" name="Google Shape;269;p4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70" name="Google Shape;270;p4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71" name="Google Shape;271;p4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72" name="Google Shape;272;p40"/>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73" name="Google Shape;273;p40"/>
          <p:cNvSpPr txBox="1"/>
          <p:nvPr/>
        </p:nvSpPr>
        <p:spPr>
          <a:xfrm>
            <a:off x="584425" y="1784050"/>
            <a:ext cx="6597900" cy="5579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Juan Ginés de Sepúlveda, </a:t>
            </a:r>
            <a:r>
              <a:rPr i="1" lang="en" sz="1200">
                <a:solidFill>
                  <a:schemeClr val="dk1"/>
                </a:solidFill>
                <a:latin typeface="Halant"/>
                <a:ea typeface="Halant"/>
                <a:cs typeface="Halant"/>
                <a:sym typeface="Halant"/>
              </a:rPr>
              <a:t>The Second Democrates, </a:t>
            </a:r>
            <a:r>
              <a:rPr lang="en" sz="1200">
                <a:solidFill>
                  <a:schemeClr val="dk1"/>
                </a:solidFill>
                <a:latin typeface="Halant"/>
                <a:ea typeface="Halant"/>
                <a:cs typeface="Halant"/>
                <a:sym typeface="Halant"/>
              </a:rPr>
              <a:t>1547.</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Spanish have a perfect right to rule these barbarians of the New World and the adjacent islands, who in prudence, skill, virtues, and humanity are as inferior to the Spanish as children to adults, or women to men; for there exists between the two as great a difference as between savage and cruel races and the most merciful, between the most and the moderate and temperate, and, I might even say, between apes and men….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Furthermore these Indians were otherwise so cowardly and timid that they could barely endure the presence of our soldiers, and many times thousands upon thousands of them scattered in flight like women before Spaniards so few that they did not even number one hundred…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if this type of servile and barbarous nation had not been to their liking 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nature, it would have been easy for them, as it was not a hereditary monarchy, to take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advantage of the death of a king in order to obtain a freer state and one more favorable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to their interests; by not doing so, they have stated quite clearly that they have been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born to slavery and not to civic and liberal life. Therefore, if you wish to reduce them, I</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do not say to our domination, but to a servitude a little less harsh, it will not be difficult</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for them to change their masters, and instead of the ones they had, who were barbarous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impious and inhuman, to accept the Christians, cultivators of human virtues and</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true faith…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77" name="Shape 277"/>
        <p:cNvGrpSpPr/>
        <p:nvPr/>
      </p:nvGrpSpPr>
      <p:grpSpPr>
        <a:xfrm>
          <a:off x="0" y="0"/>
          <a:ext cx="0" cy="0"/>
          <a:chOff x="0" y="0"/>
          <a:chExt cx="0" cy="0"/>
        </a:xfrm>
      </p:grpSpPr>
      <p:sp>
        <p:nvSpPr>
          <p:cNvPr id="278" name="Google Shape;278;p4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Amerigo Vespucci</a:t>
            </a:r>
            <a:endParaRPr sz="2400">
              <a:solidFill>
                <a:schemeClr val="dk1"/>
              </a:solidFill>
              <a:latin typeface="Halant"/>
              <a:ea typeface="Halant"/>
              <a:cs typeface="Halant"/>
              <a:sym typeface="Halant"/>
            </a:endParaRPr>
          </a:p>
        </p:txBody>
      </p:sp>
      <p:pic>
        <p:nvPicPr>
          <p:cNvPr id="279" name="Google Shape;279;p4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80" name="Google Shape;280;p4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81" name="Google Shape;281;p4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82" name="Google Shape;282;p4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83" name="Google Shape;283;p41"/>
          <p:cNvSpPr txBox="1"/>
          <p:nvPr/>
        </p:nvSpPr>
        <p:spPr>
          <a:xfrm>
            <a:off x="594300" y="655288"/>
            <a:ext cx="6583800" cy="3130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84" name="Google Shape;284;p41"/>
          <p:cNvSpPr txBox="1"/>
          <p:nvPr/>
        </p:nvSpPr>
        <p:spPr>
          <a:xfrm>
            <a:off x="584425" y="1784050"/>
            <a:ext cx="6597900" cy="65736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Amerigo Vespucci, </a:t>
            </a:r>
            <a:r>
              <a:rPr i="1" lang="en" sz="1200">
                <a:solidFill>
                  <a:schemeClr val="dk1"/>
                </a:solidFill>
                <a:latin typeface="Halant"/>
                <a:ea typeface="Halant"/>
                <a:cs typeface="Halant"/>
                <a:sym typeface="Halant"/>
              </a:rPr>
              <a:t>Letter to a “Magnificent Lord,” </a:t>
            </a:r>
            <a:r>
              <a:rPr lang="en" sz="1200">
                <a:solidFill>
                  <a:schemeClr val="dk1"/>
                </a:solidFill>
                <a:latin typeface="Halant"/>
                <a:ea typeface="Halant"/>
                <a:cs typeface="Halant"/>
                <a:sym typeface="Halant"/>
              </a:rPr>
              <a:t>1497-1498.</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Their mode of life is very barbarous, for they have no regular time for their meals, but they eat at any time that they have the wish, as often at night as in the day—indeed, they eat at all hours. They take their food on the ground, without napkin or any other cloth, eating out of earthen pots which they make, or out of half calabashes. They sleep in certain very large nets made of cotton, and suspended in the air; and if this should seem a bad way of sleeping, I say that it is pleasant to sleep in that manner, and that we slept better in that way than in coverlets. They are a people of cleanly habits as regards their bodies, and are constantly washing themselves. When they empty the stomach they do everything so as not to be seen, and in this they are clean and decent; but in making water they are dirty and without shame, for while talking with us they do such things without turning round, and without any shame….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eat little flesh, unless it be human flesh, and your Magnificence must know that they are so inhuman as to transgress regarding this most bestial custom. For they eat all their enemies that they kill or take, as well females as males, with so much barbarity that it is a brutal thing to mention, how much more to see it, as has happened to me an infinite number of times. They were astonished at us when we told them that we did not eat our enemies. Your Magnificence may believe for certain that they have many other barbarous customs, for in these four voyages I have seen so many things different from our customs that I have written a book….</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Being armed as well as our means admitted, we returned to the shore. They did not oppose our landing, I believe from fear of the guns. Forty of our men landed in four detachments, each with a captain, and attacked them. After a long battle, many of them being killed, the rest were put to flight. We followed in pursuit until we came to a village, having taken nearly 250 prisoners. We burnt the village and returned to the ships with these 250 prisoners, leaving many killed and wounded. On our side no more than one was killed, and twenty-two were wounded, who all recovered. God be thanked! We prepared to depart, and the seven men, five of whom were wounded, took a canoe belonging to the island, and with seven prisoners that we gave them, four women and three men, they returned to their land with much joy, astonished at our power.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88" name="Shape 288"/>
        <p:cNvGrpSpPr/>
        <p:nvPr/>
      </p:nvGrpSpPr>
      <p:grpSpPr>
        <a:xfrm>
          <a:off x="0" y="0"/>
          <a:ext cx="0" cy="0"/>
          <a:chOff x="0" y="0"/>
          <a:chExt cx="0" cy="0"/>
        </a:xfrm>
      </p:grpSpPr>
      <p:sp>
        <p:nvSpPr>
          <p:cNvPr id="289" name="Google Shape;289;p4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900">
                <a:solidFill>
                  <a:schemeClr val="dk1"/>
                </a:solidFill>
                <a:latin typeface="Halant"/>
                <a:ea typeface="Halant"/>
                <a:cs typeface="Halant"/>
                <a:sym typeface="Halant"/>
              </a:rPr>
              <a:t>Primary Source- Fray Toribio de Benavente (</a:t>
            </a:r>
            <a:r>
              <a:rPr lang="en" sz="1900">
                <a:solidFill>
                  <a:schemeClr val="dk1"/>
                </a:solidFill>
                <a:latin typeface="Halant"/>
                <a:ea typeface="Halant"/>
                <a:cs typeface="Halant"/>
                <a:sym typeface="Halant"/>
              </a:rPr>
              <a:t>Motolinía</a:t>
            </a:r>
            <a:r>
              <a:rPr lang="en" sz="1900">
                <a:solidFill>
                  <a:schemeClr val="dk1"/>
                </a:solidFill>
                <a:latin typeface="Halant"/>
                <a:ea typeface="Halant"/>
                <a:cs typeface="Halant"/>
                <a:sym typeface="Halant"/>
              </a:rPr>
              <a:t>)</a:t>
            </a:r>
            <a:endParaRPr sz="1900">
              <a:solidFill>
                <a:schemeClr val="dk1"/>
              </a:solidFill>
              <a:latin typeface="Halant"/>
              <a:ea typeface="Halant"/>
              <a:cs typeface="Halant"/>
              <a:sym typeface="Halant"/>
            </a:endParaRPr>
          </a:p>
        </p:txBody>
      </p:sp>
      <p:pic>
        <p:nvPicPr>
          <p:cNvPr id="290" name="Google Shape;290;p4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291" name="Google Shape;291;p4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292" name="Google Shape;292;p4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293" name="Google Shape;293;p4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294" name="Google Shape;294;p42"/>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295" name="Google Shape;295;p42"/>
          <p:cNvSpPr txBox="1"/>
          <p:nvPr/>
        </p:nvSpPr>
        <p:spPr>
          <a:xfrm>
            <a:off x="584425" y="1784050"/>
            <a:ext cx="6597900" cy="7688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Toribio Motolinía, </a:t>
            </a:r>
            <a:r>
              <a:rPr i="1" lang="en" sz="1200">
                <a:solidFill>
                  <a:schemeClr val="dk1"/>
                </a:solidFill>
                <a:latin typeface="Halant"/>
                <a:ea typeface="Halant"/>
                <a:cs typeface="Halant"/>
                <a:sym typeface="Halant"/>
              </a:rPr>
              <a:t>History of the Indians of New Spain, </a:t>
            </a:r>
            <a:r>
              <a:rPr lang="en" sz="1200">
                <a:solidFill>
                  <a:schemeClr val="dk1"/>
                </a:solidFill>
                <a:latin typeface="Halant"/>
                <a:ea typeface="Halant"/>
                <a:cs typeface="Halant"/>
                <a:sym typeface="Halant"/>
              </a:rPr>
              <a:t>1540s.</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fifth plague was the great taxes and tributes that the Indians paid. As they had, in the temples of their idols and in the possession of their lords and chief men and in many tombs, a great quantity of gold, the accumulation of many years, the Spaniards began to exact heavy tributes from them, and the Indians, terrified of the Spaniards ever since the war, gave everything they had. As the tributes, however, were so continuous that they scarcely paid one when they were obliged to pay another, they sold children and their lands to the money lenders in order to meet obligations; and when they were unable to do so many died because of it, some under torture and some in cruel prisons, for the Spaniards treated them brutally and considered them less than beasts….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ninth plague was the service of the mines, to which the heavily laden Indians traveled sixty leagues or more to carry provisions; the food which they carried for themselves gave out when they reached the mines and sometimes on the way back before they reached home; sometimes they were kept by the miners for several days to help them get out the mineral or to build houses for them or to serve them, and when their food gave out they died, either at the mines or on the road, for they had no money to buy food and there was no one to give it to them. Some reached home in such a state that they died soon after. The bodies of these Indians and of the slaves who died in the mines produced such a stench that it caused a pestilence, especially at the mines of Oaxyecac. For half a league around these mines and along a great part of the road one could scarcely avoid walking over dead bodies or bones, and the flocks of birds and crows that came to feed upon the corpses were so numerous that they darkened the sun, so that many villages along the road and in the district were deserted. Other Indians fled to the woods, abandoning their houses and fields….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Here in Mexico the Indians were waiting for one party of Spaniards to defeat the other in order to fall upon those who should be left and put them all to the sword. God, however, did not permit this, not wishing that what had with such difficulty been won to His service should be lost; and He Himself gave grace to the friars to pacify the belligerent factions and the Spaniards to obey the friars as their true fathers, which they did. The Spaniards themselves had begged the Friars Minor (for at that time there were no others) to use the powers granted to them by the Pope until such time as bishops should be appointed. Thus, sometimes by treaty and sometimes by reproof, the friars remedied great evils and prevented many deaths.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299" name="Shape 299"/>
        <p:cNvGrpSpPr/>
        <p:nvPr/>
      </p:nvGrpSpPr>
      <p:grpSpPr>
        <a:xfrm>
          <a:off x="0" y="0"/>
          <a:ext cx="0" cy="0"/>
          <a:chOff x="0" y="0"/>
          <a:chExt cx="0" cy="0"/>
        </a:xfrm>
      </p:grpSpPr>
      <p:sp>
        <p:nvSpPr>
          <p:cNvPr id="300" name="Google Shape;300;p4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Cuauhtémoc</a:t>
            </a:r>
            <a:endParaRPr sz="2400">
              <a:solidFill>
                <a:schemeClr val="dk1"/>
              </a:solidFill>
              <a:latin typeface="Halant"/>
              <a:ea typeface="Halant"/>
              <a:cs typeface="Halant"/>
              <a:sym typeface="Halant"/>
            </a:endParaRPr>
          </a:p>
        </p:txBody>
      </p:sp>
      <p:pic>
        <p:nvPicPr>
          <p:cNvPr id="301" name="Google Shape;301;p4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02" name="Google Shape;302;p4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03" name="Google Shape;303;p4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04" name="Google Shape;304;p4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05" name="Google Shape;305;p43"/>
          <p:cNvSpPr txBox="1"/>
          <p:nvPr/>
        </p:nvSpPr>
        <p:spPr>
          <a:xfrm>
            <a:off x="594300" y="655288"/>
            <a:ext cx="6583800" cy="3555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306" name="Google Shape;306;p43"/>
          <p:cNvSpPr txBox="1"/>
          <p:nvPr/>
        </p:nvSpPr>
        <p:spPr>
          <a:xfrm>
            <a:off x="584425" y="1326850"/>
            <a:ext cx="6597900" cy="80628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Fray Diego Durán, </a:t>
            </a:r>
            <a:r>
              <a:rPr i="1" lang="en" sz="1200">
                <a:solidFill>
                  <a:schemeClr val="dk1"/>
                </a:solidFill>
                <a:latin typeface="Halant"/>
                <a:ea typeface="Halant"/>
                <a:cs typeface="Halant"/>
                <a:sym typeface="Halant"/>
              </a:rPr>
              <a:t>Aztecs: The History of the Indies of New Spain, </a:t>
            </a:r>
            <a:r>
              <a:rPr lang="en" sz="1200">
                <a:solidFill>
                  <a:schemeClr val="dk1"/>
                </a:solidFill>
                <a:latin typeface="Halant"/>
                <a:ea typeface="Halant"/>
                <a:cs typeface="Halant"/>
                <a:sym typeface="Halant"/>
              </a:rPr>
              <a:t>circa 1581.</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In the end, though, the Spaniards, greatly aided by their allies, vanquished the Aztecs. King Cuauhtemoc boarded a small cane, covered himself with a mat and was rowed out of the city by a single man. However, he was taken prisoner by some Spaniards who saw him from their brig, and he was brought before Cortés.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Cortés faced this youth, a man of refinement and of handsome appearance, he said to Marina, the interpreter, "Ask Cuauhtemoc why he permitted the destruction of the city with such loss of lives of his own people and of ours. Many were the times I begged him for peace!"</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 young king answered: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"Tell the captain</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That I have done my duty;</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 have defended my city, my kingdom,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Just as he would have defended his</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Had I attempted to take it from him.</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But I have failed! Now that I am his captive,</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Let him take this dagger</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And kill me with it!"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Putting forth his hand Cuauhtemoc took a dagger that Cortés carried in his belt and placed it in the latter's hands, begging to be slain. Cortés was greatly troubled by these words and though he did not rise from his seat, he spoke soft and consoling words in Cuauhtemoc and made him sit next to him….</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At this time Cortés journeyed to the land that is called Las Hibueras taking with him many chieftains from Mexico, Texcoco, Tacuba, Xochimilco and Chalco, and among the chiefs went the valorous king of Mexico, Cuauhtemoc. He was taken along as it was feared that he might cause trouble if he remained in Mexico, [since] the city had been left unprotected by the Spaniards. It seems that after a few days' journey he was accused of rebelling against the Spaniards and of trying to assassinate them. Several witnesses appeared to denounce him and Cortés had the Aztec ruler hanged. In this way perished the great Cuauhtemoc, who had ruled over Mexico three or four years. That he might not depart this world alone, the other chieftains whom Cortés had brought along were executed also. Some died a natural death, others were hanged or run down by hounds and still others died in different ways. Some Spaniards who attempted to kill Cortés and steal his ship were also hanged.</a:t>
            </a:r>
            <a:endParaRPr sz="1200">
              <a:solidFill>
                <a:schemeClr val="dk1"/>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08" name="Shape 108"/>
        <p:cNvGrpSpPr/>
        <p:nvPr/>
      </p:nvGrpSpPr>
      <p:grpSpPr>
        <a:xfrm>
          <a:off x="0" y="0"/>
          <a:ext cx="0" cy="0"/>
          <a:chOff x="0" y="0"/>
          <a:chExt cx="0" cy="0"/>
        </a:xfrm>
      </p:grpSpPr>
      <p:sp>
        <p:nvSpPr>
          <p:cNvPr id="109" name="Google Shape;109;p26"/>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110" name="Google Shape;110;p26"/>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11" name="Google Shape;111;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2" name="Google Shape;112;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13" name="Google Shape;113;p26"/>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14" name="Google Shape;114;p26"/>
          <p:cNvSpPr txBox="1"/>
          <p:nvPr/>
        </p:nvSpPr>
        <p:spPr>
          <a:xfrm>
            <a:off x="594300" y="655288"/>
            <a:ext cx="6583800" cy="11415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Where are you from?</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occupation/position in society?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is your most important contribution to history?</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What obstacles did you face?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did you interact with foreign people?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15" name="Google Shape;115;p26"/>
          <p:cNvSpPr txBox="1"/>
          <p:nvPr/>
        </p:nvSpPr>
        <p:spPr>
          <a:xfrm>
            <a:off x="671900" y="2034875"/>
            <a:ext cx="6428700" cy="492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6" name="Google Shape;116;p26"/>
          <p:cNvSpPr txBox="1"/>
          <p:nvPr/>
        </p:nvSpPr>
        <p:spPr>
          <a:xfrm>
            <a:off x="671850" y="2862000"/>
            <a:ext cx="6428700" cy="783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7" name="Google Shape;117;p26"/>
          <p:cNvSpPr txBox="1"/>
          <p:nvPr/>
        </p:nvSpPr>
        <p:spPr>
          <a:xfrm>
            <a:off x="671900" y="41684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8" name="Google Shape;118;p26"/>
          <p:cNvSpPr txBox="1"/>
          <p:nvPr/>
        </p:nvSpPr>
        <p:spPr>
          <a:xfrm>
            <a:off x="671900" y="5616275"/>
            <a:ext cx="6428700" cy="10914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19" name="Google Shape;119;p26"/>
          <p:cNvSpPr txBox="1"/>
          <p:nvPr/>
        </p:nvSpPr>
        <p:spPr>
          <a:xfrm>
            <a:off x="671900" y="70640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10" name="Shape 310"/>
        <p:cNvGrpSpPr/>
        <p:nvPr/>
      </p:nvGrpSpPr>
      <p:grpSpPr>
        <a:xfrm>
          <a:off x="0" y="0"/>
          <a:ext cx="0" cy="0"/>
          <a:chOff x="0" y="0"/>
          <a:chExt cx="0" cy="0"/>
        </a:xfrm>
      </p:grpSpPr>
      <p:sp>
        <p:nvSpPr>
          <p:cNvPr id="311" name="Google Shape;311;p44"/>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Dating Profile Instructions</a:t>
            </a:r>
            <a:endParaRPr sz="2400">
              <a:solidFill>
                <a:schemeClr val="dk1"/>
              </a:solidFill>
              <a:latin typeface="Halant"/>
              <a:ea typeface="Halant"/>
              <a:cs typeface="Halant"/>
              <a:sym typeface="Halant"/>
            </a:endParaRPr>
          </a:p>
        </p:txBody>
      </p:sp>
      <p:pic>
        <p:nvPicPr>
          <p:cNvPr id="312" name="Google Shape;312;p44"/>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313" name="Google Shape;313;p44"/>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14" name="Google Shape;314;p44"/>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315" name="Google Shape;315;p44"/>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316" name="Google Shape;316;p44"/>
          <p:cNvSpPr txBox="1"/>
          <p:nvPr/>
        </p:nvSpPr>
        <p:spPr>
          <a:xfrm>
            <a:off x="594300" y="655288"/>
            <a:ext cx="6583800" cy="79425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None/>
            </a:pPr>
            <a:r>
              <a:rPr b="1" lang="en" sz="1200">
                <a:solidFill>
                  <a:schemeClr val="dk1"/>
                </a:solidFill>
                <a:latin typeface="Halant"/>
                <a:ea typeface="Halant"/>
                <a:cs typeface="Halant"/>
                <a:sym typeface="Halant"/>
              </a:rPr>
              <a:t>Instructions: </a:t>
            </a:r>
            <a:r>
              <a:rPr lang="en" sz="1200">
                <a:solidFill>
                  <a:schemeClr val="dk1"/>
                </a:solidFill>
                <a:latin typeface="Halant"/>
                <a:ea typeface="Halant"/>
                <a:cs typeface="Halant"/>
                <a:sym typeface="Halant"/>
              </a:rPr>
              <a:t>Using the knowledge you learned from your research, you will create a “dating profile” for your assigned historical figure. You will need to combine the details you learned about their lives with some creativity to make this work! This should all be written in first person, as though you are the historical figure you researched.</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200">
                <a:solidFill>
                  <a:schemeClr val="dk1"/>
                </a:solidFill>
                <a:latin typeface="Inter"/>
                <a:ea typeface="Inter"/>
                <a:cs typeface="Inter"/>
                <a:sym typeface="Inter"/>
              </a:rPr>
              <a:t>You must include the following:</a:t>
            </a:r>
            <a:endParaRPr b="1"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Short Biography</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This should tell us the important information about your assigned individual. Things you need to include:</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Name</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Where you’re from</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What is your job and/or position within society?</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What is your biggest accomplishment/what are you most well-known for?</a:t>
            </a:r>
            <a:endParaRPr sz="1200">
              <a:solidFill>
                <a:schemeClr val="dk1"/>
              </a:solidFill>
              <a:latin typeface="Inter"/>
              <a:ea typeface="Inter"/>
              <a:cs typeface="Inter"/>
              <a:sym typeface="Inter"/>
            </a:endParaRPr>
          </a:p>
          <a:p>
            <a:pPr indent="-304800" lvl="2" marL="1371600" rtl="0" algn="l">
              <a:lnSpc>
                <a:spcPct val="100000"/>
              </a:lnSpc>
              <a:spcBef>
                <a:spcPts val="0"/>
              </a:spcBef>
              <a:spcAft>
                <a:spcPts val="0"/>
              </a:spcAft>
              <a:buClr>
                <a:schemeClr val="dk1"/>
              </a:buClr>
              <a:buSzPts val="1200"/>
              <a:buFont typeface="Inter"/>
              <a:buAutoNum type="romanLcPeriod"/>
            </a:pPr>
            <a:r>
              <a:rPr lang="en" sz="1200">
                <a:solidFill>
                  <a:schemeClr val="dk1"/>
                </a:solidFill>
                <a:latin typeface="Inter"/>
                <a:ea typeface="Inter"/>
                <a:cs typeface="Inter"/>
                <a:sym typeface="Inter"/>
              </a:rPr>
              <a:t>How did you interact with the others from this period?</a:t>
            </a:r>
            <a:endParaRPr sz="1200">
              <a:solidFill>
                <a:schemeClr val="dk1"/>
              </a:solidFill>
              <a:latin typeface="Inter"/>
              <a:ea typeface="Inter"/>
              <a:cs typeface="Inter"/>
              <a:sym typeface="Inter"/>
            </a:endParaRPr>
          </a:p>
          <a:p>
            <a:pPr indent="-304800" lvl="3" marL="1828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were European, describe your interactions with Native populations</a:t>
            </a:r>
            <a:endParaRPr sz="1200">
              <a:solidFill>
                <a:schemeClr val="dk1"/>
              </a:solidFill>
              <a:latin typeface="Inter"/>
              <a:ea typeface="Inter"/>
              <a:cs typeface="Inter"/>
              <a:sym typeface="Inter"/>
            </a:endParaRPr>
          </a:p>
          <a:p>
            <a:pPr indent="-304800" lvl="3" marL="18288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If you were Indigenous American, describe your interactions with Europeans</a:t>
            </a:r>
            <a:endParaRPr sz="1200">
              <a:solidFill>
                <a:schemeClr val="dk1"/>
              </a:solidFill>
              <a:latin typeface="Inter"/>
              <a:ea typeface="Inter"/>
              <a:cs typeface="Inter"/>
              <a:sym typeface="Inter"/>
            </a:endParaRPr>
          </a:p>
          <a:p>
            <a:pPr indent="0" lvl="0" marL="18288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at least 3 things that you like. This can include hobbies, philosophies, beliefs, people, activities, etc. You will need to be creative to come up with these things based on the research for your individual!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at least 3 things that you dislike. This can include hobbies, philosophies, beliefs, people, activities, etc. You will need to be creative to come up with these things based on the research for your individual!</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an image of yourself</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Add an image of something related to your story (places you conquered, culture of your society, family, important beliefs, etc.)</a:t>
            </a:r>
            <a:endParaRPr sz="1200">
              <a:solidFill>
                <a:schemeClr val="dk1"/>
              </a:solidFill>
              <a:latin typeface="Inter"/>
              <a:ea typeface="Inter"/>
              <a:cs typeface="Inter"/>
              <a:sym typeface="Inter"/>
            </a:endParaRPr>
          </a:p>
          <a:p>
            <a:pPr indent="0" lvl="0" marL="4572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Explain who your ideal partner would be. Again, you will need to be creative to do this portion, but base it on the history of this individual. Things you need to include:</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Activities that are important</a:t>
            </a:r>
            <a:endParaRPr sz="1200">
              <a:solidFill>
                <a:schemeClr val="dk1"/>
              </a:solidFill>
              <a:latin typeface="Inter"/>
              <a:ea typeface="Inter"/>
              <a:cs typeface="Inter"/>
              <a:sym typeface="Inter"/>
            </a:endParaRPr>
          </a:p>
          <a:p>
            <a:pPr indent="-304800" lvl="1" marL="914400" rtl="0" algn="l">
              <a:lnSpc>
                <a:spcPct val="100000"/>
              </a:lnSpc>
              <a:spcBef>
                <a:spcPts val="0"/>
              </a:spcBef>
              <a:spcAft>
                <a:spcPts val="0"/>
              </a:spcAft>
              <a:buClr>
                <a:schemeClr val="dk1"/>
              </a:buClr>
              <a:buSzPts val="1200"/>
              <a:buFont typeface="Inter"/>
              <a:buAutoNum type="alphaLcPeriod"/>
            </a:pPr>
            <a:r>
              <a:rPr lang="en" sz="1200">
                <a:solidFill>
                  <a:schemeClr val="dk1"/>
                </a:solidFill>
                <a:latin typeface="Inter"/>
                <a:ea typeface="Inter"/>
                <a:cs typeface="Inter"/>
                <a:sym typeface="Inter"/>
              </a:rPr>
              <a:t>ideas/beliefs they should share</a:t>
            </a:r>
            <a:endParaRPr sz="1200">
              <a:solidFill>
                <a:schemeClr val="dk1"/>
              </a:solidFill>
              <a:latin typeface="Inter"/>
              <a:ea typeface="Inter"/>
              <a:cs typeface="Inter"/>
              <a:sym typeface="Inter"/>
            </a:endParaRPr>
          </a:p>
          <a:p>
            <a:pPr indent="0" lvl="0" marL="914400" rtl="0" algn="l">
              <a:lnSpc>
                <a:spcPct val="100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00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Create a funny, original, and APPROPRIATE pick-up line. This must be related to who you are in some way and/or the age of exploration itself. You may NOT steal one from the internet!</a:t>
            </a:r>
            <a:endParaRPr sz="1200">
              <a:solidFill>
                <a:schemeClr val="dk1"/>
              </a:solidFill>
              <a:latin typeface="Inter"/>
              <a:ea typeface="Inter"/>
              <a:cs typeface="Inter"/>
              <a:sym typeface="Inte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20" name="Shape 320"/>
        <p:cNvGrpSpPr/>
        <p:nvPr/>
      </p:nvGrpSpPr>
      <p:grpSpPr>
        <a:xfrm>
          <a:off x="0" y="0"/>
          <a:ext cx="0" cy="0"/>
          <a:chOff x="0" y="0"/>
          <a:chExt cx="0" cy="0"/>
        </a:xfrm>
      </p:grpSpPr>
      <p:sp>
        <p:nvSpPr>
          <p:cNvPr id="321" name="Google Shape;321;p45"/>
          <p:cNvSpPr txBox="1"/>
          <p:nvPr/>
        </p:nvSpPr>
        <p:spPr>
          <a:xfrm>
            <a:off x="550025" y="898850"/>
            <a:ext cx="25356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an image of your historical figure here</a:t>
            </a:r>
            <a:endParaRPr sz="1800">
              <a:solidFill>
                <a:schemeClr val="dk2"/>
              </a:solidFill>
              <a:latin typeface="Inter"/>
              <a:ea typeface="Inter"/>
              <a:cs typeface="Inter"/>
              <a:sym typeface="Inter"/>
            </a:endParaRPr>
          </a:p>
        </p:txBody>
      </p:sp>
      <p:sp>
        <p:nvSpPr>
          <p:cNvPr id="322" name="Google Shape;322;p45"/>
          <p:cNvSpPr txBox="1"/>
          <p:nvPr/>
        </p:nvSpPr>
        <p:spPr>
          <a:xfrm>
            <a:off x="3814825" y="1158575"/>
            <a:ext cx="3308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your short biography of your historical figure here.</a:t>
            </a:r>
            <a:endParaRPr sz="1800">
              <a:solidFill>
                <a:schemeClr val="dk2"/>
              </a:solidFill>
              <a:latin typeface="Inter"/>
              <a:ea typeface="Inter"/>
              <a:cs typeface="Inter"/>
              <a:sym typeface="Inter"/>
            </a:endParaRPr>
          </a:p>
        </p:txBody>
      </p:sp>
      <p:sp>
        <p:nvSpPr>
          <p:cNvPr id="323" name="Google Shape;323;p45"/>
          <p:cNvSpPr txBox="1"/>
          <p:nvPr/>
        </p:nvSpPr>
        <p:spPr>
          <a:xfrm>
            <a:off x="737850" y="4185625"/>
            <a:ext cx="2186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3 things your historical figure likes here.</a:t>
            </a:r>
            <a:endParaRPr sz="1800">
              <a:solidFill>
                <a:schemeClr val="dk2"/>
              </a:solidFill>
              <a:latin typeface="Inter"/>
              <a:ea typeface="Inter"/>
              <a:cs typeface="Inter"/>
              <a:sym typeface="Inter"/>
            </a:endParaRPr>
          </a:p>
        </p:txBody>
      </p:sp>
      <p:sp>
        <p:nvSpPr>
          <p:cNvPr id="324" name="Google Shape;324;p45"/>
          <p:cNvSpPr txBox="1"/>
          <p:nvPr/>
        </p:nvSpPr>
        <p:spPr>
          <a:xfrm>
            <a:off x="724475" y="6363750"/>
            <a:ext cx="2186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3 things your historical figure dislikes here.</a:t>
            </a:r>
            <a:endParaRPr sz="1800">
              <a:solidFill>
                <a:schemeClr val="dk2"/>
              </a:solidFill>
              <a:latin typeface="Inter"/>
              <a:ea typeface="Inter"/>
              <a:cs typeface="Inter"/>
              <a:sym typeface="Inter"/>
            </a:endParaRPr>
          </a:p>
        </p:txBody>
      </p:sp>
      <p:sp>
        <p:nvSpPr>
          <p:cNvPr id="325" name="Google Shape;325;p45"/>
          <p:cNvSpPr txBox="1"/>
          <p:nvPr/>
        </p:nvSpPr>
        <p:spPr>
          <a:xfrm>
            <a:off x="3814825" y="5228275"/>
            <a:ext cx="3308700" cy="152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Inter"/>
                <a:ea typeface="Inter"/>
                <a:cs typeface="Inter"/>
                <a:sym typeface="Inter"/>
              </a:rPr>
              <a:t>Put a description of your historical figure’s ideal partner here.</a:t>
            </a:r>
            <a:endParaRPr sz="1800">
              <a:solidFill>
                <a:schemeClr val="dk2"/>
              </a:solidFill>
              <a:latin typeface="Inter"/>
              <a:ea typeface="Inter"/>
              <a:cs typeface="Inter"/>
              <a:sym typeface="Inter"/>
            </a:endParaRPr>
          </a:p>
        </p:txBody>
      </p:sp>
      <p:sp>
        <p:nvSpPr>
          <p:cNvPr id="326" name="Google Shape;326;p45"/>
          <p:cNvSpPr txBox="1"/>
          <p:nvPr/>
        </p:nvSpPr>
        <p:spPr>
          <a:xfrm>
            <a:off x="187825" y="8773750"/>
            <a:ext cx="3537900" cy="8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Inter"/>
                <a:ea typeface="Inter"/>
                <a:cs typeface="Inter"/>
                <a:sym typeface="Inter"/>
              </a:rPr>
              <a:t>Put a cheesy (appropriate) pickup line here- must be related to your historical figure!</a:t>
            </a:r>
            <a:endParaRPr sz="1600">
              <a:solidFill>
                <a:schemeClr val="dk2"/>
              </a:solidFill>
              <a:latin typeface="Inter"/>
              <a:ea typeface="Inter"/>
              <a:cs typeface="Inter"/>
              <a:sym typeface="Inter"/>
            </a:endParaRPr>
          </a:p>
        </p:txBody>
      </p:sp>
      <p:sp>
        <p:nvSpPr>
          <p:cNvPr id="327" name="Google Shape;327;p45"/>
          <p:cNvSpPr txBox="1"/>
          <p:nvPr/>
        </p:nvSpPr>
        <p:spPr>
          <a:xfrm>
            <a:off x="4587925" y="7893150"/>
            <a:ext cx="1985700" cy="115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2"/>
                </a:solidFill>
                <a:latin typeface="Inter"/>
                <a:ea typeface="Inter"/>
                <a:cs typeface="Inter"/>
                <a:sym typeface="Inter"/>
              </a:rPr>
              <a:t>Put an image related to your historical figure here.</a:t>
            </a:r>
            <a:endParaRPr sz="1600">
              <a:solidFill>
                <a:schemeClr val="dk2"/>
              </a:solidFill>
              <a:latin typeface="Inter"/>
              <a:ea typeface="Inter"/>
              <a:cs typeface="Inter"/>
              <a:sym typeface="Inter"/>
            </a:endParaRPr>
          </a:p>
        </p:txBody>
      </p:sp>
      <p:pic>
        <p:nvPicPr>
          <p:cNvPr id="328" name="Google Shape;328;p45"/>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329" name="Google Shape;329;p45"/>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0" name="Google Shape;330;p45"/>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4" name="Shape 334"/>
        <p:cNvGrpSpPr/>
        <p:nvPr/>
      </p:nvGrpSpPr>
      <p:grpSpPr>
        <a:xfrm>
          <a:off x="0" y="0"/>
          <a:ext cx="0" cy="0"/>
          <a:chOff x="0" y="0"/>
          <a:chExt cx="0" cy="0"/>
        </a:xfrm>
      </p:grpSpPr>
      <p:pic>
        <p:nvPicPr>
          <p:cNvPr id="335" name="Google Shape;335;p46"/>
          <p:cNvPicPr preferRelativeResize="0"/>
          <p:nvPr/>
        </p:nvPicPr>
        <p:blipFill>
          <a:blip r:embed="rId4">
            <a:alphaModFix/>
          </a:blip>
          <a:stretch>
            <a:fillRect/>
          </a:stretch>
        </p:blipFill>
        <p:spPr>
          <a:xfrm>
            <a:off x="-2" y="9772399"/>
            <a:ext cx="362200" cy="362200"/>
          </a:xfrm>
          <a:prstGeom prst="rect">
            <a:avLst/>
          </a:prstGeom>
          <a:noFill/>
          <a:ln>
            <a:noFill/>
          </a:ln>
        </p:spPr>
      </p:pic>
      <p:sp>
        <p:nvSpPr>
          <p:cNvPr id="336" name="Google Shape;336;p46"/>
          <p:cNvSpPr txBox="1"/>
          <p:nvPr/>
        </p:nvSpPr>
        <p:spPr>
          <a:xfrm>
            <a:off x="5832953" y="96065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37" name="Google Shape;337;p46"/>
          <p:cNvSpPr txBox="1"/>
          <p:nvPr/>
        </p:nvSpPr>
        <p:spPr>
          <a:xfrm>
            <a:off x="3265475" y="96065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7"/>
          <p:cNvSpPr txBox="1"/>
          <p:nvPr/>
        </p:nvSpPr>
        <p:spPr>
          <a:xfrm>
            <a:off x="0" y="0"/>
            <a:ext cx="7772400" cy="738000"/>
          </a:xfrm>
          <a:prstGeom prst="rect">
            <a:avLst/>
          </a:prstGeom>
          <a:solidFill>
            <a:srgbClr val="38E0A4"/>
          </a:solidFill>
          <a:ln>
            <a:noFill/>
          </a:ln>
        </p:spPr>
        <p:txBody>
          <a:bodyPr anchorCtr="0" anchor="ctr" bIns="119600" lIns="119600" spcFirstLastPara="1" rIns="119600" wrap="square" tIns="119600">
            <a:noAutofit/>
          </a:bodyPr>
          <a:lstStyle/>
          <a:p>
            <a:pPr indent="0" lvl="0" marL="0" rtl="0" algn="ctr">
              <a:spcBef>
                <a:spcPts val="0"/>
              </a:spcBef>
              <a:spcAft>
                <a:spcPts val="0"/>
              </a:spcAft>
              <a:buClr>
                <a:srgbClr val="000000"/>
              </a:buClr>
              <a:buSzPts val="1400"/>
              <a:buFont typeface="Arial"/>
              <a:buNone/>
            </a:pPr>
            <a:r>
              <a:rPr lang="en" sz="2200">
                <a:latin typeface="Halant"/>
                <a:ea typeface="Halant"/>
                <a:cs typeface="Halant"/>
                <a:sym typeface="Halant"/>
              </a:rPr>
              <a:t>Exploration Speed Dating Notes</a:t>
            </a:r>
            <a:endParaRPr sz="2200">
              <a:solidFill>
                <a:srgbClr val="000000"/>
              </a:solidFill>
              <a:latin typeface="Halant"/>
              <a:ea typeface="Halant"/>
              <a:cs typeface="Halant"/>
              <a:sym typeface="Halant"/>
            </a:endParaRPr>
          </a:p>
        </p:txBody>
      </p:sp>
      <p:graphicFrame>
        <p:nvGraphicFramePr>
          <p:cNvPr id="343" name="Google Shape;343;p47"/>
          <p:cNvGraphicFramePr/>
          <p:nvPr/>
        </p:nvGraphicFramePr>
        <p:xfrm>
          <a:off x="388503" y="849298"/>
          <a:ext cx="3000000" cy="3000000"/>
        </p:xfrm>
        <a:graphic>
          <a:graphicData uri="http://schemas.openxmlformats.org/drawingml/2006/table">
            <a:tbl>
              <a:tblPr>
                <a:noFill/>
                <a:tableStyleId>{FCD4782F-56F8-45AD-BE6E-0A6E62F68EF4}</a:tableStyleId>
              </a:tblPr>
              <a:tblGrid>
                <a:gridCol w="1199250"/>
                <a:gridCol w="1616300"/>
                <a:gridCol w="1781700"/>
                <a:gridCol w="832050"/>
                <a:gridCol w="1609600"/>
              </a:tblGrid>
              <a:tr h="1430050">
                <a:tc>
                  <a:txBody>
                    <a:bodyPr/>
                    <a:lstStyle/>
                    <a:p>
                      <a:pPr indent="0" lvl="0" marL="0" rtl="0" algn="ctr">
                        <a:spcBef>
                          <a:spcPts val="0"/>
                        </a:spcBef>
                        <a:spcAft>
                          <a:spcPts val="0"/>
                        </a:spcAft>
                        <a:buNone/>
                      </a:pPr>
                      <a:r>
                        <a:rPr lang="en" sz="1200">
                          <a:latin typeface="Inter"/>
                          <a:ea typeface="Inter"/>
                          <a:cs typeface="Inter"/>
                          <a:sym typeface="Inter"/>
                        </a:rPr>
                        <a:t>Name of Historical Figure</a:t>
                      </a:r>
                      <a:endParaRPr sz="1200">
                        <a:latin typeface="Inter"/>
                        <a:ea typeface="Inter"/>
                        <a:cs typeface="Inter"/>
                        <a:sym typeface="Inter"/>
                      </a:endParaRPr>
                    </a:p>
                  </a:txBody>
                  <a:tcPr marT="178775" marB="178775" marR="77725" marL="77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Major Contributions/ Significance in History </a:t>
                      </a:r>
                      <a:endParaRPr sz="1200">
                        <a:latin typeface="Inter"/>
                        <a:ea typeface="Inter"/>
                        <a:cs typeface="Inter"/>
                        <a:sym typeface="Inter"/>
                      </a:endParaRPr>
                    </a:p>
                  </a:txBody>
                  <a:tcPr marT="178775" marB="178775" marR="77725" marL="77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Interaction with Others</a:t>
                      </a:r>
                      <a:endParaRPr sz="1200">
                        <a:latin typeface="Inter"/>
                        <a:ea typeface="Inter"/>
                        <a:cs typeface="Inter"/>
                        <a:sym typeface="Inter"/>
                      </a:endParaRPr>
                    </a:p>
                  </a:txBody>
                  <a:tcPr marT="178775" marB="178775" marR="77725" marL="77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Swipe Left </a:t>
                      </a:r>
                      <a:endParaRPr sz="1200">
                        <a:latin typeface="Inter"/>
                        <a:ea typeface="Inter"/>
                        <a:cs typeface="Inter"/>
                        <a:sym typeface="Inter"/>
                      </a:endParaRPr>
                    </a:p>
                    <a:p>
                      <a:pPr indent="0" lvl="0" marL="0" rtl="0" algn="ctr">
                        <a:spcBef>
                          <a:spcPts val="0"/>
                        </a:spcBef>
                        <a:spcAft>
                          <a:spcPts val="0"/>
                        </a:spcAft>
                        <a:buNone/>
                      </a:pPr>
                      <a:r>
                        <a:rPr lang="en" sz="800">
                          <a:latin typeface="Inter"/>
                          <a:ea typeface="Inter"/>
                          <a:cs typeface="Inter"/>
                          <a:sym typeface="Inter"/>
                        </a:rPr>
                        <a:t>“No Thanks”</a:t>
                      </a:r>
                      <a:r>
                        <a:rPr lang="en" sz="1200">
                          <a:latin typeface="Inter"/>
                          <a:ea typeface="Inter"/>
                          <a:cs typeface="Inter"/>
                          <a:sym typeface="Inter"/>
                        </a:rPr>
                        <a:t> OR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Right </a:t>
                      </a:r>
                      <a:r>
                        <a:rPr lang="en" sz="800">
                          <a:latin typeface="Inter"/>
                          <a:ea typeface="Inter"/>
                          <a:cs typeface="Inter"/>
                          <a:sym typeface="Inter"/>
                        </a:rPr>
                        <a:t>“Sounds Like a Date!”</a:t>
                      </a:r>
                      <a:endParaRPr sz="800">
                        <a:latin typeface="Inter"/>
                        <a:ea typeface="Inter"/>
                        <a:cs typeface="Inter"/>
                        <a:sym typeface="Inter"/>
                      </a:endParaRPr>
                    </a:p>
                  </a:txBody>
                  <a:tcPr marT="178775" marB="178775" marR="77725" marL="77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Why would you be or not be a good match with this person?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Use specific evidence!</a:t>
                      </a:r>
                      <a:endParaRPr sz="1200">
                        <a:latin typeface="Inter"/>
                        <a:ea typeface="Inter"/>
                        <a:cs typeface="Inter"/>
                        <a:sym typeface="Inter"/>
                      </a:endParaRPr>
                    </a:p>
                  </a:txBody>
                  <a:tcPr marT="178775" marB="178775" marR="77725" marL="777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1562650">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OR</a:t>
                      </a:r>
                      <a:endParaRPr sz="1200">
                        <a:latin typeface="Inter"/>
                        <a:ea typeface="Inter"/>
                        <a:cs typeface="Inter"/>
                        <a:sym typeface="Inter"/>
                      </a:endParaRPr>
                    </a:p>
                  </a:txBody>
                  <a:tcPr marT="178775" marB="178775" marR="77725" marL="77725">
                    <a:lnT cap="flat" cmpd="sng" w="9525">
                      <a:solidFill>
                        <a:srgbClr val="9E9E9E"/>
                      </a:solidFill>
                      <a:prstDash val="solid"/>
                      <a:round/>
                      <a:headEnd len="sm" w="sm" type="none"/>
                      <a:tailEnd len="sm" w="sm" type="none"/>
                    </a:lnT>
                  </a:tcPr>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lnT cap="flat" cmpd="sng" w="9525">
                      <a:solidFill>
                        <a:srgbClr val="9E9E9E"/>
                      </a:solidFill>
                      <a:prstDash val="solid"/>
                      <a:round/>
                      <a:headEnd len="sm" w="sm" type="none"/>
                      <a:tailEnd len="sm" w="sm" type="none"/>
                    </a:lnT>
                  </a:tcPr>
                </a:tc>
              </a:tr>
              <a:tr h="1562650">
                <a:tc>
                  <a:txBody>
                    <a:bodyPr/>
                    <a:lstStyle/>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r>
              <a:tr h="1562650">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r>
              <a:tr h="1562650">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OR</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c>
                  <a:txBody>
                    <a:bodyPr/>
                    <a:lstStyle/>
                    <a:p>
                      <a:pPr indent="0" lvl="0" marL="0" rtl="0" algn="l">
                        <a:spcBef>
                          <a:spcPts val="0"/>
                        </a:spcBef>
                        <a:spcAft>
                          <a:spcPts val="0"/>
                        </a:spcAft>
                        <a:buNone/>
                      </a:pPr>
                      <a:r>
                        <a:t/>
                      </a:r>
                      <a:endParaRPr sz="1200">
                        <a:latin typeface="Inter"/>
                        <a:ea typeface="Inter"/>
                        <a:cs typeface="Inter"/>
                        <a:sym typeface="Inter"/>
                      </a:endParaRPr>
                    </a:p>
                  </a:txBody>
                  <a:tcPr marT="178775" marB="178775" marR="77725" marL="77725"/>
                </a:tc>
              </a:tr>
            </a:tbl>
          </a:graphicData>
        </a:graphic>
      </p:graphicFrame>
      <p:pic>
        <p:nvPicPr>
          <p:cNvPr id="344" name="Google Shape;344;p47"/>
          <p:cNvPicPr preferRelativeResize="0"/>
          <p:nvPr/>
        </p:nvPicPr>
        <p:blipFill>
          <a:blip r:embed="rId3">
            <a:alphaModFix/>
          </a:blip>
          <a:stretch>
            <a:fillRect/>
          </a:stretch>
        </p:blipFill>
        <p:spPr>
          <a:xfrm>
            <a:off x="175008" y="99288"/>
            <a:ext cx="630865" cy="261602"/>
          </a:xfrm>
          <a:prstGeom prst="rect">
            <a:avLst/>
          </a:prstGeom>
          <a:noFill/>
          <a:ln>
            <a:noFill/>
          </a:ln>
        </p:spPr>
      </p:pic>
      <p:pic>
        <p:nvPicPr>
          <p:cNvPr id="345" name="Google Shape;345;p4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346" name="Google Shape;346;p4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47" name="Google Shape;347;p4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48" name="Google Shape;348;p47"/>
          <p:cNvSpPr/>
          <p:nvPr/>
        </p:nvSpPr>
        <p:spPr>
          <a:xfrm>
            <a:off x="5168900" y="2508250"/>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47"/>
          <p:cNvSpPr/>
          <p:nvPr/>
        </p:nvSpPr>
        <p:spPr>
          <a:xfrm flipH="1">
            <a:off x="5168900" y="3394075"/>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0" name="Google Shape;350;p47"/>
          <p:cNvSpPr/>
          <p:nvPr/>
        </p:nvSpPr>
        <p:spPr>
          <a:xfrm>
            <a:off x="5168900" y="4108525"/>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1" name="Google Shape;351;p47"/>
          <p:cNvSpPr/>
          <p:nvPr/>
        </p:nvSpPr>
        <p:spPr>
          <a:xfrm flipH="1">
            <a:off x="5168900" y="4994350"/>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2" name="Google Shape;352;p47"/>
          <p:cNvSpPr/>
          <p:nvPr/>
        </p:nvSpPr>
        <p:spPr>
          <a:xfrm>
            <a:off x="5168900" y="5651500"/>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3" name="Google Shape;353;p47"/>
          <p:cNvSpPr/>
          <p:nvPr/>
        </p:nvSpPr>
        <p:spPr>
          <a:xfrm flipH="1">
            <a:off x="5168900" y="6537325"/>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4" name="Google Shape;354;p47"/>
          <p:cNvSpPr/>
          <p:nvPr/>
        </p:nvSpPr>
        <p:spPr>
          <a:xfrm>
            <a:off x="5168900" y="7242175"/>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5" name="Google Shape;355;p47"/>
          <p:cNvSpPr/>
          <p:nvPr/>
        </p:nvSpPr>
        <p:spPr>
          <a:xfrm flipH="1">
            <a:off x="5168900" y="8128000"/>
            <a:ext cx="485700" cy="362100"/>
          </a:xfrm>
          <a:prstGeom prst="leftArrow">
            <a:avLst>
              <a:gd fmla="val 50000" name="adj1"/>
              <a:gd fmla="val 50000" name="adj2"/>
            </a:avLst>
          </a:prstGeom>
          <a:solidFill>
            <a:srgbClr val="38E0A4"/>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359" name="Shape 359"/>
        <p:cNvGrpSpPr/>
        <p:nvPr/>
      </p:nvGrpSpPr>
      <p:grpSpPr>
        <a:xfrm>
          <a:off x="0" y="0"/>
          <a:ext cx="0" cy="0"/>
          <a:chOff x="0" y="0"/>
          <a:chExt cx="0" cy="0"/>
        </a:xfrm>
      </p:grpSpPr>
      <p:pic>
        <p:nvPicPr>
          <p:cNvPr id="360" name="Google Shape;360;p48"/>
          <p:cNvPicPr preferRelativeResize="0"/>
          <p:nvPr/>
        </p:nvPicPr>
        <p:blipFill>
          <a:blip r:embed="rId3">
            <a:alphaModFix/>
          </a:blip>
          <a:stretch>
            <a:fillRect/>
          </a:stretch>
        </p:blipFill>
        <p:spPr>
          <a:xfrm>
            <a:off x="381544" y="9389196"/>
            <a:ext cx="431174" cy="431174"/>
          </a:xfrm>
          <a:prstGeom prst="rect">
            <a:avLst/>
          </a:prstGeom>
          <a:noFill/>
          <a:ln>
            <a:noFill/>
          </a:ln>
        </p:spPr>
      </p:pic>
      <p:sp>
        <p:nvSpPr>
          <p:cNvPr id="361" name="Google Shape;361;p48"/>
          <p:cNvSpPr txBox="1"/>
          <p:nvPr/>
        </p:nvSpPr>
        <p:spPr>
          <a:xfrm>
            <a:off x="731000" y="1807350"/>
            <a:ext cx="6310500" cy="1149000"/>
          </a:xfrm>
          <a:prstGeom prst="rect">
            <a:avLst/>
          </a:prstGeom>
          <a:noFill/>
          <a:ln cap="flat" cmpd="sng" w="9525">
            <a:solidFill>
              <a:srgbClr val="B7B7B7"/>
            </a:solidFill>
            <a:prstDash val="solid"/>
            <a:round/>
            <a:headEnd len="sm" w="sm" type="none"/>
            <a:tailEnd len="sm" w="sm" type="none"/>
          </a:ln>
        </p:spPr>
        <p:txBody>
          <a:bodyPr anchorCtr="0" anchor="ctr" bIns="116050" lIns="116050" spcFirstLastPara="1" rIns="116050" wrap="square" tIns="116050">
            <a:noAutofit/>
          </a:bodyPr>
          <a:lstStyle/>
          <a:p>
            <a:pPr indent="0" lvl="0" marL="0" rtl="0" algn="ctr">
              <a:spcBef>
                <a:spcPts val="0"/>
              </a:spcBef>
              <a:spcAft>
                <a:spcPts val="0"/>
              </a:spcAft>
              <a:buClr>
                <a:schemeClr val="dk1"/>
              </a:buClr>
              <a:buSzPts val="1100"/>
              <a:buFont typeface="Arial"/>
              <a:buNone/>
            </a:pPr>
            <a:r>
              <a:rPr b="1" lang="en" sz="1800">
                <a:solidFill>
                  <a:schemeClr val="dk1"/>
                </a:solidFill>
                <a:latin typeface="Halant"/>
                <a:ea typeface="Halant"/>
                <a:cs typeface="Halant"/>
                <a:sym typeface="Halant"/>
              </a:rPr>
              <a:t>Supporting Question</a:t>
            </a:r>
            <a:endParaRPr b="1" sz="18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Inter"/>
                <a:ea typeface="Inter"/>
                <a:cs typeface="Inter"/>
                <a:sym typeface="Inter"/>
              </a:rPr>
              <a:t>What is known about early Indigenous and European interactions and how reliable are the European sources in explaining them?</a:t>
            </a:r>
            <a:endParaRPr sz="1700">
              <a:solidFill>
                <a:schemeClr val="dk1"/>
              </a:solidFill>
              <a:latin typeface="Inter"/>
              <a:ea typeface="Inter"/>
              <a:cs typeface="Inter"/>
              <a:sym typeface="Inter"/>
            </a:endParaRPr>
          </a:p>
        </p:txBody>
      </p:sp>
      <p:sp>
        <p:nvSpPr>
          <p:cNvPr id="362" name="Google Shape;362;p48"/>
          <p:cNvSpPr txBox="1"/>
          <p:nvPr/>
        </p:nvSpPr>
        <p:spPr>
          <a:xfrm>
            <a:off x="0" y="0"/>
            <a:ext cx="7772400" cy="16506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1700">
                <a:solidFill>
                  <a:schemeClr val="dk1"/>
                </a:solidFill>
                <a:latin typeface="Halant"/>
                <a:ea typeface="Halant"/>
                <a:cs typeface="Halant"/>
                <a:sym typeface="Halant"/>
              </a:rPr>
              <a:t>Unit 2: Americas- Colonization &amp; Conquest</a:t>
            </a:r>
            <a:endParaRPr sz="1700">
              <a:solidFill>
                <a:schemeClr val="dk1"/>
              </a:solidFill>
              <a:latin typeface="Halant"/>
              <a:ea typeface="Halant"/>
              <a:cs typeface="Halant"/>
              <a:sym typeface="Halant"/>
            </a:endParaRPr>
          </a:p>
          <a:p>
            <a:pPr indent="0" lvl="0" marL="0" rtl="0" algn="ctr">
              <a:spcBef>
                <a:spcPts val="0"/>
              </a:spcBef>
              <a:spcAft>
                <a:spcPts val="0"/>
              </a:spcAft>
              <a:buClr>
                <a:schemeClr val="dk1"/>
              </a:buClr>
              <a:buSzPts val="1100"/>
              <a:buFont typeface="Arial"/>
              <a:buNone/>
            </a:pPr>
            <a:r>
              <a:rPr lang="en" sz="2500">
                <a:solidFill>
                  <a:schemeClr val="dk1"/>
                </a:solidFill>
                <a:latin typeface="Plus Jakarta Sans Medium"/>
                <a:ea typeface="Plus Jakarta Sans Medium"/>
                <a:cs typeface="Plus Jakarta Sans Medium"/>
                <a:sym typeface="Plus Jakarta Sans Medium"/>
              </a:rPr>
              <a:t>Exit Ticket - Lesson 7</a:t>
            </a:r>
            <a:endParaRPr sz="1700">
              <a:solidFill>
                <a:schemeClr val="dk1"/>
              </a:solidFill>
              <a:latin typeface="Halant"/>
              <a:ea typeface="Halant"/>
              <a:cs typeface="Halant"/>
              <a:sym typeface="Halant"/>
            </a:endParaRPr>
          </a:p>
        </p:txBody>
      </p:sp>
      <p:pic>
        <p:nvPicPr>
          <p:cNvPr id="363" name="Google Shape;363;p48"/>
          <p:cNvPicPr preferRelativeResize="0"/>
          <p:nvPr/>
        </p:nvPicPr>
        <p:blipFill>
          <a:blip r:embed="rId4">
            <a:alphaModFix/>
          </a:blip>
          <a:stretch>
            <a:fillRect/>
          </a:stretch>
        </p:blipFill>
        <p:spPr>
          <a:xfrm>
            <a:off x="216272" y="230997"/>
            <a:ext cx="1056536" cy="438114"/>
          </a:xfrm>
          <a:prstGeom prst="rect">
            <a:avLst/>
          </a:prstGeom>
          <a:noFill/>
          <a:ln>
            <a:noFill/>
          </a:ln>
        </p:spPr>
      </p:pic>
      <p:sp>
        <p:nvSpPr>
          <p:cNvPr id="364" name="Google Shape;364;p4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365" name="Google Shape;365;p4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366" name="Google Shape;366;p48"/>
          <p:cNvSpPr txBox="1"/>
          <p:nvPr/>
        </p:nvSpPr>
        <p:spPr>
          <a:xfrm>
            <a:off x="455300" y="3028400"/>
            <a:ext cx="6861900" cy="463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1200">
                <a:solidFill>
                  <a:schemeClr val="dk1"/>
                </a:solidFill>
                <a:latin typeface="Halant"/>
                <a:ea typeface="Halant"/>
                <a:cs typeface="Halant"/>
                <a:sym typeface="Halant"/>
              </a:rPr>
              <a:t>Directions: </a:t>
            </a:r>
            <a:r>
              <a:rPr lang="en" sz="1200">
                <a:solidFill>
                  <a:schemeClr val="dk1"/>
                </a:solidFill>
                <a:latin typeface="Halant"/>
                <a:ea typeface="Halant"/>
                <a:cs typeface="Halant"/>
                <a:sym typeface="Halant"/>
              </a:rPr>
              <a:t>Respond to the quickwrite reflection questions.</a:t>
            </a:r>
            <a:endParaRPr sz="1200">
              <a:solidFill>
                <a:schemeClr val="dk1"/>
              </a:solidFill>
              <a:latin typeface="Halant"/>
              <a:ea typeface="Halant"/>
              <a:cs typeface="Halant"/>
              <a:sym typeface="Halant"/>
            </a:endParaRPr>
          </a:p>
          <a:p>
            <a:pPr indent="0" lvl="0" marL="0" rtl="0" algn="l">
              <a:spcBef>
                <a:spcPts val="0"/>
              </a:spcBef>
              <a:spcAft>
                <a:spcPts val="0"/>
              </a:spcAft>
              <a:buNone/>
            </a:pPr>
            <a:r>
              <a:t/>
            </a:r>
            <a:endParaRPr sz="1200">
              <a:solidFill>
                <a:schemeClr val="dk1"/>
              </a:solidFill>
              <a:latin typeface="Halant"/>
              <a:ea typeface="Halant"/>
              <a:cs typeface="Halant"/>
              <a:sym typeface="Halant"/>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your best match, and why?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Who was your worst match, and why?</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Do historians know a lot about your historical figure’s perspective? Why or why not?</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do we struggle to understand the perspective of Native Americans from this time period? Do you think we can ever have a full understanding of what happened?</a:t>
            </a:r>
            <a:endParaRPr sz="1200">
              <a:solidFill>
                <a:schemeClr val="dk1"/>
              </a:solidFill>
              <a:latin typeface="Inter"/>
              <a:ea typeface="Inter"/>
              <a:cs typeface="Inter"/>
              <a:sym typeface="Inter"/>
            </a:endParaRPr>
          </a:p>
          <a:p>
            <a:pPr indent="0" lvl="0" marL="457200" rtl="0" algn="l">
              <a:spcBef>
                <a:spcPts val="0"/>
              </a:spcBef>
              <a:spcAft>
                <a:spcPts val="0"/>
              </a:spcAft>
              <a:buNone/>
            </a:pPr>
            <a:r>
              <a:t/>
            </a:r>
            <a:endParaRPr b="1" sz="1200">
              <a:solidFill>
                <a:schemeClr val="accent1"/>
              </a:solidFill>
              <a:latin typeface="Inter"/>
              <a:ea typeface="Inter"/>
              <a:cs typeface="Inter"/>
              <a:sym typeface="Inter"/>
            </a:endParaRPr>
          </a:p>
          <a:p>
            <a:pPr indent="0" lvl="0" marL="457200" rtl="0" algn="l">
              <a:spcBef>
                <a:spcPts val="0"/>
              </a:spcBef>
              <a:spcAft>
                <a:spcPts val="0"/>
              </a:spcAft>
              <a:buNone/>
            </a:pPr>
            <a:r>
              <a:t/>
            </a:r>
            <a:endParaRPr b="1" sz="1300">
              <a:solidFill>
                <a:schemeClr val="accent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3" name="Shape 123"/>
        <p:cNvGrpSpPr/>
        <p:nvPr/>
      </p:nvGrpSpPr>
      <p:grpSpPr>
        <a:xfrm>
          <a:off x="0" y="0"/>
          <a:ext cx="0" cy="0"/>
          <a:chOff x="0" y="0"/>
          <a:chExt cx="0" cy="0"/>
        </a:xfrm>
      </p:grpSpPr>
      <p:sp>
        <p:nvSpPr>
          <p:cNvPr id="124" name="Google Shape;124;p27"/>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Exploration Speed Dating Research</a:t>
            </a:r>
            <a:endParaRPr sz="2400">
              <a:solidFill>
                <a:schemeClr val="dk1"/>
              </a:solidFill>
              <a:latin typeface="Halant"/>
              <a:ea typeface="Halant"/>
              <a:cs typeface="Halant"/>
              <a:sym typeface="Halant"/>
            </a:endParaRPr>
          </a:p>
        </p:txBody>
      </p:sp>
      <p:pic>
        <p:nvPicPr>
          <p:cNvPr id="125" name="Google Shape;125;p27"/>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28" name="Google Shape;128;p27"/>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29" name="Google Shape;129;p27"/>
          <p:cNvSpPr txBox="1"/>
          <p:nvPr/>
        </p:nvSpPr>
        <p:spPr>
          <a:xfrm>
            <a:off x="594300" y="655288"/>
            <a:ext cx="6583800" cy="95031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Answer the following questions based on your research of your assigned historical figure.</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Name of Historical Figure:</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Who is the </a:t>
            </a:r>
            <a:r>
              <a:rPr lang="en" sz="1200">
                <a:solidFill>
                  <a:schemeClr val="dk1"/>
                </a:solidFill>
                <a:latin typeface="Inter"/>
                <a:ea typeface="Inter"/>
                <a:cs typeface="Inter"/>
                <a:sym typeface="Inter"/>
              </a:rPr>
              <a:t>author</a:t>
            </a:r>
            <a:r>
              <a:rPr lang="en" sz="1200">
                <a:solidFill>
                  <a:schemeClr val="dk1"/>
                </a:solidFill>
                <a:latin typeface="Inter"/>
                <a:ea typeface="Inter"/>
                <a:cs typeface="Inter"/>
                <a:sym typeface="Inter"/>
              </a:rPr>
              <a:t> of your primary source (below) and why is that significant to our understanding of your historical figure’s </a:t>
            </a:r>
            <a:r>
              <a:rPr lang="en" sz="1200">
                <a:solidFill>
                  <a:schemeClr val="dk1"/>
                </a:solidFill>
                <a:latin typeface="Inter"/>
                <a:ea typeface="Inter"/>
                <a:cs typeface="Inter"/>
                <a:sym typeface="Inter"/>
              </a:rPr>
              <a:t>perspective</a:t>
            </a:r>
            <a:r>
              <a:rPr lang="en" sz="1200">
                <a:solidFill>
                  <a:schemeClr val="dk1"/>
                </a:solidFill>
                <a:latin typeface="Inter"/>
                <a:ea typeface="Inter"/>
                <a:cs typeface="Inter"/>
                <a:sym typeface="Inter"/>
              </a:rPr>
              <a:t>?</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chemeClr val="dk1"/>
                </a:solidFill>
                <a:latin typeface="Inter"/>
                <a:ea typeface="Inter"/>
                <a:cs typeface="Inter"/>
                <a:sym typeface="Inter"/>
              </a:rPr>
              <a:t>How does history view you?</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30" name="Google Shape;130;p27"/>
          <p:cNvSpPr txBox="1"/>
          <p:nvPr/>
        </p:nvSpPr>
        <p:spPr>
          <a:xfrm>
            <a:off x="671900" y="2263475"/>
            <a:ext cx="6428700" cy="17793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
        <p:nvSpPr>
          <p:cNvPr id="131" name="Google Shape;131;p27"/>
          <p:cNvSpPr txBox="1"/>
          <p:nvPr/>
        </p:nvSpPr>
        <p:spPr>
          <a:xfrm>
            <a:off x="671900" y="4397075"/>
            <a:ext cx="6428700" cy="21087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2"/>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5" name="Shape 135"/>
        <p:cNvGrpSpPr/>
        <p:nvPr/>
      </p:nvGrpSpPr>
      <p:grpSpPr>
        <a:xfrm>
          <a:off x="0" y="0"/>
          <a:ext cx="0" cy="0"/>
          <a:chOff x="0" y="0"/>
          <a:chExt cx="0" cy="0"/>
        </a:xfrm>
      </p:grpSpPr>
      <p:sp>
        <p:nvSpPr>
          <p:cNvPr id="136" name="Google Shape;136;p28"/>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200"/>
              <a:buFont typeface="Arial"/>
              <a:buNone/>
            </a:pPr>
            <a:r>
              <a:rPr lang="en" sz="1900">
                <a:solidFill>
                  <a:schemeClr val="dk1"/>
                </a:solidFill>
                <a:latin typeface="Halant"/>
                <a:ea typeface="Halant"/>
                <a:cs typeface="Halant"/>
                <a:sym typeface="Halant"/>
              </a:rPr>
              <a:t>THINKS Document Analysis - Primary Source</a:t>
            </a:r>
            <a:endParaRPr sz="1500"/>
          </a:p>
        </p:txBody>
      </p:sp>
      <p:graphicFrame>
        <p:nvGraphicFramePr>
          <p:cNvPr id="137" name="Google Shape;137;p28"/>
          <p:cNvGraphicFramePr/>
          <p:nvPr/>
        </p:nvGraphicFramePr>
        <p:xfrm>
          <a:off x="472467" y="761202"/>
          <a:ext cx="3000000" cy="3000000"/>
        </p:xfrm>
        <a:graphic>
          <a:graphicData uri="http://schemas.openxmlformats.org/drawingml/2006/table">
            <a:tbl>
              <a:tblPr>
                <a:noFill/>
                <a:tableStyleId>{FCD4782F-56F8-45AD-BE6E-0A6E62F68EF4}</a:tableStyleId>
              </a:tblPr>
              <a:tblGrid>
                <a:gridCol w="2043725"/>
                <a:gridCol w="2510200"/>
                <a:gridCol w="2276975"/>
              </a:tblGrid>
              <a:tr h="3059425">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T</a:t>
                      </a:r>
                      <a:r>
                        <a:rPr lang="en" sz="1500">
                          <a:latin typeface="Plus Jakarta Sans"/>
                          <a:ea typeface="Plus Jakarta Sans"/>
                          <a:cs typeface="Plus Jakarta Sans"/>
                          <a:sym typeface="Plus Jakarta Sans"/>
                        </a:rPr>
                        <a:t> (Target Audience)</a:t>
                      </a:r>
                      <a:endParaRPr sz="1300">
                        <a:latin typeface="Plus Jakarta Sans"/>
                        <a:ea typeface="Plus Jakarta Sans"/>
                        <a:cs typeface="Plus Jakarta Sans"/>
                        <a:sym typeface="Plus Jakarta Sans"/>
                      </a:endParaRPr>
                    </a:p>
                    <a:p>
                      <a:pPr indent="0" lvl="0" marL="0" rtl="0" algn="l">
                        <a:spcBef>
                          <a:spcPts val="0"/>
                        </a:spcBef>
                        <a:spcAft>
                          <a:spcPts val="0"/>
                        </a:spcAft>
                        <a:buNone/>
                      </a:pPr>
                      <a:r>
                        <a:rPr lang="en" sz="1300">
                          <a:latin typeface="Inter"/>
                          <a:ea typeface="Inter"/>
                          <a:cs typeface="Inter"/>
                          <a:sym typeface="Inter"/>
                        </a:rPr>
                        <a:t> </a:t>
                      </a:r>
                      <a:endParaRPr sz="13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Who was the target audience of this document?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Whose voice or perspective is not shared in this document?</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p>
                      <a:pPr indent="0" lvl="0" marL="0" rtl="0" algn="l">
                        <a:spcBef>
                          <a:spcPts val="0"/>
                        </a:spcBef>
                        <a:spcAft>
                          <a:spcPts val="0"/>
                        </a:spcAft>
                        <a:buNone/>
                      </a:pPr>
                      <a:r>
                        <a:t/>
                      </a:r>
                      <a:endParaRPr sz="1300">
                        <a:latin typeface="Inter"/>
                        <a:ea typeface="Inter"/>
                        <a:cs typeface="Inter"/>
                        <a:sym typeface="Inter"/>
                      </a:endParaRPr>
                    </a:p>
                  </a:txBody>
                  <a:tcPr marT="95775" marB="95775" marR="97150" marL="971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H</a:t>
                      </a:r>
                      <a:r>
                        <a:rPr lang="en" sz="1500">
                          <a:latin typeface="Plus Jakarta Sans"/>
                          <a:ea typeface="Plus Jakarta Sans"/>
                          <a:cs typeface="Plus Jakarta Sans"/>
                          <a:sym typeface="Plus Jakarta Sans"/>
                        </a:rPr>
                        <a:t> (Historical Context)</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When was this document created and/or circulated? Who wrote it?</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events were occurring during the time this document was written?</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200"/>
                        <a:buFont typeface="Arial"/>
                        <a:buNone/>
                      </a:pPr>
                      <a:r>
                        <a:rPr lang="en" sz="1500">
                          <a:solidFill>
                            <a:schemeClr val="dk1"/>
                          </a:solidFill>
                          <a:latin typeface="Plus Jakarta Sans SemiBold"/>
                          <a:ea typeface="Plus Jakarta Sans SemiBold"/>
                          <a:cs typeface="Plus Jakarta Sans SemiBold"/>
                          <a:sym typeface="Plus Jakarta Sans SemiBold"/>
                        </a:rPr>
                        <a:t>I</a:t>
                      </a:r>
                      <a:r>
                        <a:rPr lang="en" sz="1500">
                          <a:solidFill>
                            <a:schemeClr val="dk1"/>
                          </a:solidFill>
                          <a:latin typeface="Plus Jakarta Sans"/>
                          <a:ea typeface="Plus Jakarta Sans"/>
                          <a:cs typeface="Plus Jakarta Sans"/>
                          <a:sym typeface="Plus Jakarta Sans"/>
                        </a:rPr>
                        <a:t> (</a:t>
                      </a:r>
                      <a:r>
                        <a:rPr lang="en" sz="1500">
                          <a:solidFill>
                            <a:schemeClr val="dk1"/>
                          </a:solidFill>
                          <a:latin typeface="Plus Jakarta Sans"/>
                          <a:ea typeface="Plus Jakarta Sans"/>
                          <a:cs typeface="Plus Jakarta Sans"/>
                          <a:sym typeface="Plus Jakarta Sans"/>
                        </a:rPr>
                        <a:t>Intended</a:t>
                      </a:r>
                      <a:r>
                        <a:rPr lang="en" sz="1500">
                          <a:solidFill>
                            <a:schemeClr val="dk1"/>
                          </a:solidFill>
                          <a:latin typeface="Plus Jakarta Sans"/>
                          <a:ea typeface="Plus Jakarta Sans"/>
                          <a:cs typeface="Plus Jakarta Sans"/>
                          <a:sym typeface="Plus Jakarta Sans"/>
                        </a:rPr>
                        <a:t> Purpose) </a:t>
                      </a:r>
                      <a:endParaRPr sz="1500">
                        <a:solidFill>
                          <a:schemeClr val="dk1"/>
                        </a:solidFill>
                        <a:latin typeface="Plus Jakarta Sans"/>
                        <a:ea typeface="Plus Jakarta Sans"/>
                        <a:cs typeface="Plus Jakarta Sans"/>
                        <a:sym typeface="Plus Jakarta Sans"/>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Why d</a:t>
                      </a:r>
                      <a:r>
                        <a:rPr lang="en" sz="1000">
                          <a:solidFill>
                            <a:schemeClr val="dk1"/>
                          </a:solidFill>
                          <a:latin typeface="Inter"/>
                          <a:ea typeface="Inter"/>
                          <a:cs typeface="Inter"/>
                          <a:sym typeface="Inter"/>
                        </a:rPr>
                        <a:t>o you t</a:t>
                      </a:r>
                      <a:r>
                        <a:rPr lang="en" sz="1000">
                          <a:solidFill>
                            <a:schemeClr val="dk1"/>
                          </a:solidFill>
                          <a:latin typeface="Inter"/>
                          <a:ea typeface="Inter"/>
                          <a:cs typeface="Inter"/>
                          <a:sym typeface="Inter"/>
                        </a:rPr>
                        <a:t>hink this document was written? In other words, what is its purpose?</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None/>
                      </a:pPr>
                      <a:r>
                        <a:rPr lang="en" sz="1000">
                          <a:solidFill>
                            <a:schemeClr val="dk1"/>
                          </a:solidFill>
                          <a:latin typeface="Inter"/>
                          <a:ea typeface="Inter"/>
                          <a:cs typeface="Inter"/>
                          <a:sym typeface="Inter"/>
                        </a:rPr>
                        <a:t>2. What specific elements of the text best convey the purpose of the document? Cite evidence.</a:t>
                      </a:r>
                      <a:endParaRPr sz="1500">
                        <a:solidFill>
                          <a:schemeClr val="dk1"/>
                        </a:solidFill>
                        <a:latin typeface="Plus Jakarta Sans SemiBold"/>
                        <a:ea typeface="Plus Jakarta Sans SemiBold"/>
                        <a:cs typeface="Plus Jakarta Sans SemiBold"/>
                        <a:sym typeface="Plus Jakarta Sans SemiBold"/>
                      </a:endParaRPr>
                    </a:p>
                  </a:txBody>
                  <a:tcPr marT="95775" marB="95775" marR="971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r>
              <a:tr h="2943450">
                <a:tc>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N</a:t>
                      </a:r>
                      <a:r>
                        <a:rPr lang="en" sz="1500">
                          <a:latin typeface="Plus Jakarta Sans"/>
                          <a:ea typeface="Plus Jakarta Sans"/>
                          <a:cs typeface="Plus Jakarta Sans"/>
                          <a:sym typeface="Plus Jakarta Sans"/>
                        </a:rPr>
                        <a:t> (New Vocabulary)</a:t>
                      </a:r>
                      <a:endParaRPr sz="1500">
                        <a:latin typeface="Plus Jakarta Sans"/>
                        <a:ea typeface="Plus Jakarta Sans"/>
                        <a:cs typeface="Plus Jakarta Sans"/>
                        <a:sym typeface="Plus Jakarta Sans"/>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rPr lang="en" sz="1000">
                          <a:latin typeface="Inter"/>
                          <a:ea typeface="Inter"/>
                          <a:cs typeface="Inter"/>
                          <a:sym typeface="Inter"/>
                        </a:rPr>
                        <a:t>1. What words are new to you or need to be defined?</a:t>
                      </a:r>
                      <a:endParaRPr sz="1000">
                        <a:latin typeface="Inter"/>
                        <a:ea typeface="Inter"/>
                        <a:cs typeface="Inter"/>
                        <a:sym typeface="Inter"/>
                      </a:endParaRPr>
                    </a:p>
                    <a:p>
                      <a:pPr indent="0" lvl="0" marL="0" rtl="0" algn="l">
                        <a:spcBef>
                          <a:spcPts val="0"/>
                        </a:spcBef>
                        <a:spcAft>
                          <a:spcPts val="0"/>
                        </a:spcAft>
                        <a:buNone/>
                      </a:pPr>
                      <a:r>
                        <a:t/>
                      </a:r>
                      <a:endParaRPr sz="15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gridSpan="2">
                  <a:txBody>
                    <a:bodyPr/>
                    <a:lstStyle/>
                    <a:p>
                      <a:pPr indent="0" lvl="0" marL="0" rtl="0" algn="ctr">
                        <a:spcBef>
                          <a:spcPts val="0"/>
                        </a:spcBef>
                        <a:spcAft>
                          <a:spcPts val="0"/>
                        </a:spcAft>
                        <a:buNone/>
                      </a:pPr>
                      <a:r>
                        <a:rPr lang="en" sz="1500">
                          <a:latin typeface="Plus Jakarta Sans SemiBold"/>
                          <a:ea typeface="Plus Jakarta Sans SemiBold"/>
                          <a:cs typeface="Plus Jakarta Sans SemiBold"/>
                          <a:sym typeface="Plus Jakarta Sans SemiBold"/>
                        </a:rPr>
                        <a:t>K</a:t>
                      </a:r>
                      <a:r>
                        <a:rPr lang="en" sz="1500">
                          <a:latin typeface="Plus Jakarta Sans"/>
                          <a:ea typeface="Plus Jakarta Sans"/>
                          <a:cs typeface="Plus Jakarta Sans"/>
                          <a:sym typeface="Plus Jakarta Sans"/>
                        </a:rPr>
                        <a:t> (</a:t>
                      </a:r>
                      <a:r>
                        <a:rPr lang="en" sz="1500">
                          <a:latin typeface="Plus Jakarta Sans"/>
                          <a:ea typeface="Plus Jakarta Sans"/>
                          <a:cs typeface="Plus Jakarta Sans"/>
                          <a:sym typeface="Plus Jakarta Sans"/>
                        </a:rPr>
                        <a:t>Key</a:t>
                      </a:r>
                      <a:r>
                        <a:rPr lang="en" sz="1500">
                          <a:latin typeface="Plus Jakarta Sans"/>
                          <a:ea typeface="Plus Jakarta Sans"/>
                          <a:cs typeface="Plus Jakarta Sans"/>
                          <a:sym typeface="Plus Jakarta Sans"/>
                        </a:rPr>
                        <a:t> Perspective)</a:t>
                      </a:r>
                      <a:endParaRPr sz="1500">
                        <a:latin typeface="Plus Jakarta Sans"/>
                        <a:ea typeface="Plus Jakarta Sans"/>
                        <a:cs typeface="Plus Jakarta Sans"/>
                        <a:sym typeface="Plus Jakarta Sans"/>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Based on your reading of this document, what are some things that can be inferred about the author's perspective or point of view?</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2. What do you know about people with the author’s attributes during this time period? How could their circumstances impact their perspective?</a:t>
                      </a:r>
                      <a:endParaRPr sz="1000">
                        <a:solidFill>
                          <a:schemeClr val="dk1"/>
                        </a:solidFill>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p>
                      <a:pPr indent="0" lvl="0" marL="0" rtl="0" algn="l">
                        <a:spcBef>
                          <a:spcPts val="0"/>
                        </a:spcBef>
                        <a:spcAft>
                          <a:spcPts val="0"/>
                        </a:spcAft>
                        <a:buNone/>
                      </a:pPr>
                      <a:r>
                        <a:t/>
                      </a:r>
                      <a:endParaRPr sz="1000">
                        <a:latin typeface="Inter"/>
                        <a:ea typeface="Inter"/>
                        <a:cs typeface="Inter"/>
                        <a:sym typeface="Inter"/>
                      </a:endParaRPr>
                    </a:p>
                  </a:txBody>
                  <a:tcPr marT="143675" marB="1436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r>
              <a:tr h="2328250">
                <a:tc gridSpan="3">
                  <a:txBody>
                    <a:bodyPr/>
                    <a:lstStyle/>
                    <a:p>
                      <a:pPr indent="0" lvl="0" marL="0" rtl="0" algn="ctr">
                        <a:spcBef>
                          <a:spcPts val="0"/>
                        </a:spcBef>
                        <a:spcAft>
                          <a:spcPts val="0"/>
                        </a:spcAft>
                        <a:buNone/>
                      </a:pPr>
                      <a:r>
                        <a:rPr b="1" lang="en" sz="1500">
                          <a:latin typeface="Inter"/>
                          <a:ea typeface="Inter"/>
                          <a:cs typeface="Inter"/>
                          <a:sym typeface="Inter"/>
                        </a:rPr>
                        <a:t>S </a:t>
                      </a:r>
                      <a:r>
                        <a:rPr lang="en" sz="1500">
                          <a:latin typeface="Inter"/>
                          <a:ea typeface="Inter"/>
                          <a:cs typeface="Inter"/>
                          <a:sym typeface="Inter"/>
                        </a:rPr>
                        <a:t>(Significance)</a:t>
                      </a:r>
                      <a:endParaRPr sz="1500">
                        <a:latin typeface="Inter"/>
                        <a:ea typeface="Inter"/>
                        <a:cs typeface="Inter"/>
                        <a:sym typeface="Inter"/>
                      </a:endParaRPr>
                    </a:p>
                    <a:p>
                      <a:pPr indent="0" lvl="0" marL="0" rtl="0" algn="ctr">
                        <a:spcBef>
                          <a:spcPts val="0"/>
                        </a:spcBef>
                        <a:spcAft>
                          <a:spcPts val="0"/>
                        </a:spcAft>
                        <a:buNone/>
                      </a:pPr>
                      <a:r>
                        <a:t/>
                      </a:r>
                      <a:endParaRPr sz="1500">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solidFill>
                            <a:schemeClr val="dk1"/>
                          </a:solidFill>
                          <a:latin typeface="Inter"/>
                          <a:ea typeface="Inter"/>
                          <a:cs typeface="Inter"/>
                          <a:sym typeface="Inter"/>
                        </a:rPr>
                        <a:t>1. List two things or ideas that make this document historically significant.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t/>
                      </a:r>
                      <a:endParaRPr sz="1000">
                        <a:solidFill>
                          <a:schemeClr val="dk1"/>
                        </a:solidFill>
                        <a:latin typeface="Inter"/>
                        <a:ea typeface="Inter"/>
                        <a:cs typeface="Inter"/>
                        <a:sym typeface="Inter"/>
                      </a:endParaRPr>
                    </a:p>
                    <a:p>
                      <a:pPr indent="0" lvl="0" marL="0" rtl="0" algn="l">
                        <a:spcBef>
                          <a:spcPts val="0"/>
                        </a:spcBef>
                        <a:spcAft>
                          <a:spcPts val="0"/>
                        </a:spcAft>
                        <a:buClr>
                          <a:schemeClr val="dk1"/>
                        </a:buClr>
                        <a:buSzPts val="1200"/>
                        <a:buFont typeface="Arial"/>
                        <a:buNone/>
                      </a:pPr>
                      <a:r>
                        <a:rPr lang="en" sz="1000">
                          <a:latin typeface="Inter"/>
                          <a:ea typeface="Inter"/>
                          <a:cs typeface="Inter"/>
                          <a:sym typeface="Inter"/>
                        </a:rPr>
                        <a:t>2. Provide one quote from the document that demonstrates why it might be considered historically significant. Explain your reasoning.</a:t>
                      </a:r>
                      <a:endParaRPr sz="1000">
                        <a:latin typeface="Inter"/>
                        <a:ea typeface="Inter"/>
                        <a:cs typeface="Inter"/>
                        <a:sym typeface="Inter"/>
                      </a:endParaRPr>
                    </a:p>
                  </a:txBody>
                  <a:tcPr marT="95775" marB="95775" marR="155450" marL="155450">
                    <a:lnL cap="flat" cmpd="sng" w="19050">
                      <a:solidFill>
                        <a:srgbClr val="B7B7B7"/>
                      </a:solidFill>
                      <a:prstDash val="solid"/>
                      <a:round/>
                      <a:headEnd len="sm" w="sm" type="none"/>
                      <a:tailEnd len="sm" w="sm" type="none"/>
                    </a:lnL>
                    <a:lnR cap="flat" cmpd="sng" w="19050">
                      <a:solidFill>
                        <a:srgbClr val="B7B7B7"/>
                      </a:solidFill>
                      <a:prstDash val="solid"/>
                      <a:round/>
                      <a:headEnd len="sm" w="sm" type="none"/>
                      <a:tailEnd len="sm" w="sm" type="none"/>
                    </a:lnR>
                    <a:lnT cap="flat" cmpd="sng" w="19050">
                      <a:solidFill>
                        <a:srgbClr val="B7B7B7"/>
                      </a:solidFill>
                      <a:prstDash val="solid"/>
                      <a:round/>
                      <a:headEnd len="sm" w="sm" type="none"/>
                      <a:tailEnd len="sm" w="sm" type="none"/>
                    </a:lnT>
                    <a:lnB cap="flat" cmpd="sng" w="19050">
                      <a:solidFill>
                        <a:srgbClr val="B7B7B7"/>
                      </a:solidFill>
                      <a:prstDash val="solid"/>
                      <a:round/>
                      <a:headEnd len="sm" w="sm" type="none"/>
                      <a:tailEnd len="sm" w="sm" type="none"/>
                    </a:lnB>
                  </a:tcPr>
                </a:tc>
                <a:tc hMerge="1"/>
                <a:tc hMerge="1"/>
              </a:tr>
            </a:tbl>
          </a:graphicData>
        </a:graphic>
      </p:graphicFrame>
      <p:graphicFrame>
        <p:nvGraphicFramePr>
          <p:cNvPr id="138" name="Google Shape;138;p28"/>
          <p:cNvGraphicFramePr/>
          <p:nvPr/>
        </p:nvGraphicFramePr>
        <p:xfrm>
          <a:off x="561691" y="4938267"/>
          <a:ext cx="3000000" cy="3000000"/>
        </p:xfrm>
        <a:graphic>
          <a:graphicData uri="http://schemas.openxmlformats.org/drawingml/2006/table">
            <a:tbl>
              <a:tblPr>
                <a:noFill/>
                <a:tableStyleId>{FCD4782F-56F8-45AD-BE6E-0A6E62F68EF4}</a:tableStyleId>
              </a:tblPr>
              <a:tblGrid>
                <a:gridCol w="1839725"/>
              </a:tblGrid>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r h="608075">
                <a:tc>
                  <a:txBody>
                    <a:bodyPr/>
                    <a:lstStyle/>
                    <a:p>
                      <a:pPr indent="0" lvl="0" marL="0" rtl="0" algn="l">
                        <a:spcBef>
                          <a:spcPts val="0"/>
                        </a:spcBef>
                        <a:spcAft>
                          <a:spcPts val="0"/>
                        </a:spcAft>
                        <a:buNone/>
                      </a:pPr>
                      <a:r>
                        <a:t/>
                      </a:r>
                      <a:endParaRPr sz="800">
                        <a:latin typeface="Inter"/>
                        <a:ea typeface="Inter"/>
                        <a:cs typeface="Inter"/>
                        <a:sym typeface="Inter"/>
                      </a:endParaRPr>
                    </a:p>
                  </a:txBody>
                  <a:tcPr marT="95775" marB="95775" marR="97150" marL="97150">
                    <a:lnL cap="flat" cmpd="sng" w="19050">
                      <a:solidFill>
                        <a:srgbClr val="000000"/>
                      </a:solidFill>
                      <a:prstDash val="solid"/>
                      <a:round/>
                      <a:headEnd len="sm" w="sm" type="none"/>
                      <a:tailEnd len="sm" w="sm" type="none"/>
                    </a:lnL>
                    <a:lnR cap="flat" cmpd="sng" w="19050">
                      <a:solidFill>
                        <a:srgbClr val="000000"/>
                      </a:solidFill>
                      <a:prstDash val="solid"/>
                      <a:round/>
                      <a:headEnd len="sm" w="sm" type="none"/>
                      <a:tailEnd len="sm" w="sm" type="none"/>
                    </a:lnR>
                    <a:lnT cap="flat" cmpd="sng" w="19050">
                      <a:solidFill>
                        <a:srgbClr val="000000"/>
                      </a:solidFill>
                      <a:prstDash val="solid"/>
                      <a:round/>
                      <a:headEnd len="sm" w="sm" type="none"/>
                      <a:tailEnd len="sm" w="sm" type="none"/>
                    </a:lnT>
                    <a:lnB cap="flat" cmpd="sng" w="19050">
                      <a:solidFill>
                        <a:srgbClr val="000000"/>
                      </a:solidFill>
                      <a:prstDash val="solid"/>
                      <a:round/>
                      <a:headEnd len="sm" w="sm" type="none"/>
                      <a:tailEnd len="sm" w="sm" type="none"/>
                    </a:lnB>
                  </a:tcPr>
                </a:tc>
              </a:tr>
            </a:tbl>
          </a:graphicData>
        </a:graphic>
      </p:graphicFrame>
      <p:sp>
        <p:nvSpPr>
          <p:cNvPr id="139" name="Google Shape;139;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140" name="Google Shape;140;p28"/>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1" name="Google Shape;141;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5" name="Shape 145"/>
        <p:cNvGrpSpPr/>
        <p:nvPr/>
      </p:nvGrpSpPr>
      <p:grpSpPr>
        <a:xfrm>
          <a:off x="0" y="0"/>
          <a:ext cx="0" cy="0"/>
          <a:chOff x="0" y="0"/>
          <a:chExt cx="0" cy="0"/>
        </a:xfrm>
      </p:grpSpPr>
      <p:sp>
        <p:nvSpPr>
          <p:cNvPr id="146" name="Google Shape;146;p29"/>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Christopher Columbus</a:t>
            </a:r>
            <a:endParaRPr sz="2400">
              <a:solidFill>
                <a:schemeClr val="dk1"/>
              </a:solidFill>
              <a:latin typeface="Halant"/>
              <a:ea typeface="Halant"/>
              <a:cs typeface="Halant"/>
              <a:sym typeface="Halant"/>
            </a:endParaRPr>
          </a:p>
        </p:txBody>
      </p:sp>
      <p:pic>
        <p:nvPicPr>
          <p:cNvPr id="147" name="Google Shape;147;p29"/>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48" name="Google Shape;148;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49" name="Google Shape;149;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50" name="Google Shape;150;p29"/>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51" name="Google Shape;151;p29"/>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a:t>
            </a:r>
            <a:r>
              <a:rPr b="1" lang="en" sz="1200">
                <a:solidFill>
                  <a:schemeClr val="dk1"/>
                </a:solidFill>
                <a:latin typeface="Inter"/>
                <a:ea typeface="Inter"/>
                <a:cs typeface="Inter"/>
                <a:sym typeface="Inter"/>
              </a:rPr>
              <a:t>primary</a:t>
            </a:r>
            <a:r>
              <a:rPr b="1" lang="en" sz="1200">
                <a:solidFill>
                  <a:schemeClr val="dk1"/>
                </a:solidFill>
                <a:latin typeface="Inter"/>
                <a:ea typeface="Inter"/>
                <a:cs typeface="Inter"/>
                <a:sym typeface="Inter"/>
              </a:rPr>
              <a:t>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52" name="Google Shape;152;p29"/>
          <p:cNvSpPr txBox="1"/>
          <p:nvPr/>
        </p:nvSpPr>
        <p:spPr>
          <a:xfrm>
            <a:off x="584425" y="1784050"/>
            <a:ext cx="6597900" cy="42345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Christopher Columbus, </a:t>
            </a:r>
            <a:r>
              <a:rPr i="1" lang="en" sz="1200">
                <a:solidFill>
                  <a:schemeClr val="dk1"/>
                </a:solidFill>
                <a:latin typeface="Halant"/>
                <a:ea typeface="Halant"/>
                <a:cs typeface="Halant"/>
                <a:sym typeface="Halant"/>
              </a:rPr>
              <a:t>Journal of the First Voyage, </a:t>
            </a:r>
            <a:r>
              <a:rPr lang="en" sz="1200">
                <a:solidFill>
                  <a:schemeClr val="dk1"/>
                </a:solidFill>
                <a:latin typeface="Halant"/>
                <a:ea typeface="Halant"/>
                <a:cs typeface="Halant"/>
                <a:sym typeface="Halant"/>
              </a:rPr>
              <a:t>1492.</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1200"/>
              </a:spcAft>
              <a:buClr>
                <a:schemeClr val="dk1"/>
              </a:buClr>
              <a:buSzPts val="1100"/>
              <a:buFont typeface="Arial"/>
              <a:buNone/>
            </a:pPr>
            <a:r>
              <a:rPr lang="en" sz="1200">
                <a:solidFill>
                  <a:schemeClr val="dk1"/>
                </a:solidFill>
                <a:latin typeface="Inter"/>
                <a:ea typeface="Inter"/>
                <a:cs typeface="Inter"/>
                <a:sym typeface="Inter"/>
              </a:rPr>
              <a:t>As I saw that they [native peoples of the Caribbean] were very friendly to us, and perceived that they could be much more easily converted to our holy faith by gentle means than by force, I presented them with some red caps, and strings of beads to wear upon the neck, and many other trifles of small value, wherewith they were much delighted, and became wonderfully attached to us…. Weapons they have none, nor are acquainted with them, for I showed them swords which they grasped by the blades, and cut themselves through ignorance. They have no iron, their javelins being without it, and nothing more than sticks, though some have fish-bones or other things at the ends. They are all of a good size and stature, and handsomely formed…. I thought then, and still believe, that these were from the continent. It appears to me, that the people are ingenious, and would be good servants and I am of the opinion that they would very readily become Christians, as they appear to have no religion. They very quickly learn such words as are spoken to them. If it please our Lord, I intend as my return to carry home six of them to your Highness, that they may learn our language. I saw no beasts in the island, nor any sort of animals, except parrots.</a:t>
            </a:r>
            <a:endParaRPr sz="1200">
              <a:solidFill>
                <a:schemeClr val="dk1"/>
              </a:solidFill>
              <a:latin typeface="Inter"/>
              <a:ea typeface="Inter"/>
              <a:cs typeface="Inter"/>
              <a:sym typeface="Inte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56" name="Shape 156"/>
        <p:cNvGrpSpPr/>
        <p:nvPr/>
      </p:nvGrpSpPr>
      <p:grpSpPr>
        <a:xfrm>
          <a:off x="0" y="0"/>
          <a:ext cx="0" cy="0"/>
          <a:chOff x="0" y="0"/>
          <a:chExt cx="0" cy="0"/>
        </a:xfrm>
      </p:grpSpPr>
      <p:sp>
        <p:nvSpPr>
          <p:cNvPr id="157" name="Google Shape;157;p30"/>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Hernan </a:t>
            </a:r>
            <a:r>
              <a:rPr lang="en" sz="2400">
                <a:solidFill>
                  <a:schemeClr val="dk1"/>
                </a:solidFill>
                <a:latin typeface="Halant"/>
                <a:ea typeface="Halant"/>
                <a:cs typeface="Halant"/>
                <a:sym typeface="Halant"/>
              </a:rPr>
              <a:t>Cortés</a:t>
            </a:r>
            <a:endParaRPr sz="2400">
              <a:solidFill>
                <a:schemeClr val="dk1"/>
              </a:solidFill>
              <a:latin typeface="Halant"/>
              <a:ea typeface="Halant"/>
              <a:cs typeface="Halant"/>
              <a:sym typeface="Halant"/>
            </a:endParaRPr>
          </a:p>
        </p:txBody>
      </p:sp>
      <p:pic>
        <p:nvPicPr>
          <p:cNvPr id="158" name="Google Shape;158;p30"/>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59" name="Google Shape;159;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0" name="Google Shape;160;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61" name="Google Shape;161;p30"/>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62" name="Google Shape;162;p30"/>
          <p:cNvSpPr txBox="1"/>
          <p:nvPr/>
        </p:nvSpPr>
        <p:spPr>
          <a:xfrm>
            <a:off x="594300" y="655288"/>
            <a:ext cx="6583800" cy="4405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63" name="Google Shape;163;p30"/>
          <p:cNvSpPr txBox="1"/>
          <p:nvPr/>
        </p:nvSpPr>
        <p:spPr>
          <a:xfrm>
            <a:off x="584425" y="1784050"/>
            <a:ext cx="6597900" cy="54111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n" sz="1200">
                <a:solidFill>
                  <a:schemeClr val="dk1"/>
                </a:solidFill>
                <a:latin typeface="Halant"/>
                <a:ea typeface="Halant"/>
                <a:cs typeface="Halant"/>
                <a:sym typeface="Halant"/>
              </a:rPr>
              <a:t>Source: Hernán Cortés, </a:t>
            </a:r>
            <a:r>
              <a:rPr i="1" lang="en" sz="1200">
                <a:solidFill>
                  <a:schemeClr val="dk1"/>
                </a:solidFill>
                <a:latin typeface="Halant"/>
                <a:ea typeface="Halant"/>
                <a:cs typeface="Halant"/>
                <a:sym typeface="Halant"/>
              </a:rPr>
              <a:t>Letters to Charles V (Second Letter), </a:t>
            </a:r>
            <a:r>
              <a:rPr lang="en" sz="1200">
                <a:solidFill>
                  <a:schemeClr val="dk1"/>
                </a:solidFill>
                <a:latin typeface="Halant"/>
                <a:ea typeface="Halant"/>
                <a:cs typeface="Halant"/>
                <a:sym typeface="Halant"/>
              </a:rPr>
              <a:t>1520.</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Three halls are in this grand temple, which contain the principals idols; these are of wonderful extent and height, and admirable workmanship, adorned with figures sculptured in stone and wood; leading from the halls are chapels with very small doors, to which the light is not admitted, nor are any persons except the priests, and not all of them.  In these chapels are the images of idols, although, as I have said, many of them are also found on the outside; the principal ones, in which the people have greatest faith and confidence, I precipitated from their pedestals, and cast them down the steps of the temple, purifying the chapels in which they had stood, as they were all polluted with human blood, shed ill the sacrifices.  In the place of these I put images of Our Lady and the Saints, which excited not a little feeling in Moctezuma and the inhabitants, who at first remonstrated, declaring that if my proceedings were known throughout the country, the people would rise against me; for they believed that their idols bestowed on them all temporal good, and if they permitted them to be ill-treated, they would be angry and without their gifts, and by this means the people would be deprived of the fruits of the earth and perish with famine.  I answered, through the interpreters, that they were deceived in expecting any favors from idols, the work of their own hands, formed of unclean things; and that they must learn there was but one God, the universal Lord of all, who had created the heavens and earth, and all things else, and had made them and us; that He was without beginning and immortal, and they were bound to adore and believe Him, and no other creature or thing.</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7" name="Shape 167"/>
        <p:cNvGrpSpPr/>
        <p:nvPr/>
      </p:nvGrpSpPr>
      <p:grpSpPr>
        <a:xfrm>
          <a:off x="0" y="0"/>
          <a:ext cx="0" cy="0"/>
          <a:chOff x="0" y="0"/>
          <a:chExt cx="0" cy="0"/>
        </a:xfrm>
      </p:grpSpPr>
      <p:sp>
        <p:nvSpPr>
          <p:cNvPr id="168" name="Google Shape;168;p31"/>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Pedro Cabral</a:t>
            </a:r>
            <a:endParaRPr sz="2400">
              <a:solidFill>
                <a:schemeClr val="dk1"/>
              </a:solidFill>
              <a:latin typeface="Halant"/>
              <a:ea typeface="Halant"/>
              <a:cs typeface="Halant"/>
              <a:sym typeface="Halant"/>
            </a:endParaRPr>
          </a:p>
        </p:txBody>
      </p:sp>
      <p:pic>
        <p:nvPicPr>
          <p:cNvPr id="169" name="Google Shape;169;p31"/>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70" name="Google Shape;170;p31"/>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71" name="Google Shape;171;p31"/>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72" name="Google Shape;172;p31"/>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73" name="Google Shape;173;p31"/>
          <p:cNvSpPr txBox="1"/>
          <p:nvPr/>
        </p:nvSpPr>
        <p:spPr>
          <a:xfrm>
            <a:off x="594300" y="655288"/>
            <a:ext cx="6583800" cy="46176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74" name="Google Shape;174;p31"/>
          <p:cNvSpPr txBox="1"/>
          <p:nvPr/>
        </p:nvSpPr>
        <p:spPr>
          <a:xfrm>
            <a:off x="584425" y="1784050"/>
            <a:ext cx="6597900" cy="71340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Pero Vaz de Caminha, </a:t>
            </a:r>
            <a:r>
              <a:rPr i="1" lang="en" sz="1200">
                <a:solidFill>
                  <a:schemeClr val="dk1"/>
                </a:solidFill>
                <a:latin typeface="Halant"/>
                <a:ea typeface="Halant"/>
                <a:cs typeface="Halant"/>
                <a:sym typeface="Halant"/>
              </a:rPr>
              <a:t>Letter of Pero Vaz de Caminha, who sailed with the same fleet as Cabral, </a:t>
            </a:r>
            <a:r>
              <a:rPr lang="en" sz="1200">
                <a:solidFill>
                  <a:schemeClr val="dk1"/>
                </a:solidFill>
                <a:latin typeface="Halant"/>
                <a:ea typeface="Halant"/>
                <a:cs typeface="Halant"/>
                <a:sym typeface="Halant"/>
              </a:rPr>
              <a:t>circa 1500.</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For all that, one of them gazed at the admiral's collar and began to point towards the land and then at the collar as if he wished to tell us that there was gold in the country. And he also looked at a silver candlestick and pointed at the land in the same way, and at the candlestick, as if there was silver there, too. We showed them a grey parrot the admiral had brought with him. They took it in their hands at once and pointed to the land, as if there were others there. We showed them a ram, but they took no notice of it. We showed them a hen, and they were almost afraid of it and did not want to take it in their hands; finally they did, but as if alarmed by it. We gave them things to eat: bread, boiled fish, comfits, sweetmeats, cakes, honey, dried figs. They would hardly eat anything of all this, and, if they tasted it, they spat it out at once. We brought them wine in a cup; they merely sipped it, did not like it at all, and did not want any more of it. We brought them water in a pitcher, and they each took a mouthful, but did not drink it; they just put it in their mouths and spat it out.</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One of them saw the white beads of a rosary. He made a sign to be given them and was very pleased with them, and put them round his neck. Then he took them off and put them round his arm, pointing to the land, and again at the beads and at the captain's collar, as if he meant they would give gold for them.</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We took it in this sense, because we preferred to. If, however, he was trying to tell us that he would take the beads and the collar as well, we did not choose to understand him, because we were not going to give it to him. Then he returned the beads to the man who had given them to him. Finally, they lay on their backs on the carpet to sleep. They did not try to cover up their private parts in any way; these were uncircumcised and had their hairs well shaved and arranged.</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rPr lang="en" sz="1200">
                <a:solidFill>
                  <a:schemeClr val="dk1"/>
                </a:solidFill>
                <a:latin typeface="Inter"/>
                <a:ea typeface="Inter"/>
                <a:cs typeface="Inter"/>
                <a:sym typeface="Inter"/>
              </a:rPr>
              <a:t>The admiral ordered one of his cushions to be put under either of their heads, and the one in the wig took care that this should not be spoiled. They had a cloak spread over them. They consented to this, pulled it over themselves, and slept.</a:t>
            </a:r>
            <a:endParaRPr sz="1200">
              <a:solidFill>
                <a:schemeClr val="dk1"/>
              </a:solidFill>
              <a:latin typeface="Inter"/>
              <a:ea typeface="Inter"/>
              <a:cs typeface="Inter"/>
              <a:sym typeface="Inter"/>
            </a:endParaRPr>
          </a:p>
          <a:p>
            <a:pPr indent="0" lvl="0" marL="0" rtl="0" algn="l">
              <a:lnSpc>
                <a:spcPct val="100000"/>
              </a:lnSpc>
              <a:spcBef>
                <a:spcPts val="120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78" name="Shape 178"/>
        <p:cNvGrpSpPr/>
        <p:nvPr/>
      </p:nvGrpSpPr>
      <p:grpSpPr>
        <a:xfrm>
          <a:off x="0" y="0"/>
          <a:ext cx="0" cy="0"/>
          <a:chOff x="0" y="0"/>
          <a:chExt cx="0" cy="0"/>
        </a:xfrm>
      </p:grpSpPr>
      <p:sp>
        <p:nvSpPr>
          <p:cNvPr id="179" name="Google Shape;179;p32"/>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Vasco </a:t>
            </a:r>
            <a:r>
              <a:rPr lang="en" sz="2400">
                <a:solidFill>
                  <a:schemeClr val="dk1"/>
                </a:solidFill>
                <a:latin typeface="Halant"/>
                <a:ea typeface="Halant"/>
                <a:cs typeface="Halant"/>
                <a:sym typeface="Halant"/>
              </a:rPr>
              <a:t>Núñez</a:t>
            </a:r>
            <a:r>
              <a:rPr lang="en" sz="2400">
                <a:solidFill>
                  <a:schemeClr val="dk1"/>
                </a:solidFill>
                <a:latin typeface="Halant"/>
                <a:ea typeface="Halant"/>
                <a:cs typeface="Halant"/>
                <a:sym typeface="Halant"/>
              </a:rPr>
              <a:t> de Balboa</a:t>
            </a:r>
            <a:endParaRPr sz="2400">
              <a:solidFill>
                <a:schemeClr val="dk1"/>
              </a:solidFill>
              <a:latin typeface="Halant"/>
              <a:ea typeface="Halant"/>
              <a:cs typeface="Halant"/>
              <a:sym typeface="Halant"/>
            </a:endParaRPr>
          </a:p>
        </p:txBody>
      </p:sp>
      <p:pic>
        <p:nvPicPr>
          <p:cNvPr id="180" name="Google Shape;180;p32"/>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81" name="Google Shape;181;p32"/>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82" name="Google Shape;182;p32"/>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83" name="Google Shape;183;p32"/>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84" name="Google Shape;184;p32"/>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85" name="Google Shape;185;p32"/>
          <p:cNvSpPr txBox="1"/>
          <p:nvPr/>
        </p:nvSpPr>
        <p:spPr>
          <a:xfrm>
            <a:off x="584425" y="1784050"/>
            <a:ext cx="6597900" cy="49767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Vasco Núñez de Balboa, </a:t>
            </a:r>
            <a:r>
              <a:rPr i="1" lang="en" sz="1200">
                <a:solidFill>
                  <a:schemeClr val="dk1"/>
                </a:solidFill>
                <a:latin typeface="Halant"/>
                <a:ea typeface="Halant"/>
                <a:cs typeface="Halant"/>
                <a:sym typeface="Halant"/>
              </a:rPr>
              <a:t>Letter to the King</a:t>
            </a:r>
            <a:r>
              <a:rPr lang="en" sz="1200">
                <a:solidFill>
                  <a:schemeClr val="dk1"/>
                </a:solidFill>
                <a:latin typeface="Halant"/>
                <a:ea typeface="Halant"/>
                <a:cs typeface="Halant"/>
                <a:sym typeface="Halant"/>
              </a:rPr>
              <a:t>, </a:t>
            </a:r>
            <a:r>
              <a:rPr i="1" lang="en" sz="1200">
                <a:solidFill>
                  <a:schemeClr val="dk1"/>
                </a:solidFill>
                <a:latin typeface="Halant"/>
                <a:ea typeface="Halant"/>
                <a:cs typeface="Halant"/>
                <a:sym typeface="Halant"/>
              </a:rPr>
              <a:t> </a:t>
            </a:r>
            <a:r>
              <a:rPr lang="en" sz="1200">
                <a:solidFill>
                  <a:schemeClr val="dk1"/>
                </a:solidFill>
                <a:latin typeface="Halant"/>
                <a:ea typeface="Halant"/>
                <a:cs typeface="Halant"/>
                <a:sym typeface="Halant"/>
              </a:rPr>
              <a:t>1515.</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The situation is already in such a horrible condition that the person assigned to fix it should be very careful, and have his eyes wide open. Before, the caciques (native’s chiefs) and natives were like sheep, now they have become like brave lions very daring. They used to come out to the roads and give presents to the Christians, and now they attack and kill Christians. This is due to the bad treatment that captains in these areas have been inflicting on the natives. Without cause or reason the captains kill caciques and natives, rob their estates, enslave their wives, sons and daughters, young and old.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They are doing a disservice to the Lord our God and also a disservice to you. Your Royal</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Highness you have lost a lot of their income, which before was hard to get, and now (if these atrocities had not happened) it would have been much easier to get. This land has great wealth, thank the Lord.</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If the first captain who committed these crimes, Juan de Ayora, would have been punished for his actions, things would have not gotten so bad. The caciques who were at peace with us, had not done anything to deserve what these captains are doing to them. These captains continue committing crimes to the environment and its native people, destroying properties, stealing, robbing their wealth and enslaving and killing them for no reason at all. In many cases these captains have been given gold, as presents, and not being satisfied with the presents, they take the women and children.</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89" name="Shape 189"/>
        <p:cNvGrpSpPr/>
        <p:nvPr/>
      </p:nvGrpSpPr>
      <p:grpSpPr>
        <a:xfrm>
          <a:off x="0" y="0"/>
          <a:ext cx="0" cy="0"/>
          <a:chOff x="0" y="0"/>
          <a:chExt cx="0" cy="0"/>
        </a:xfrm>
      </p:grpSpPr>
      <p:sp>
        <p:nvSpPr>
          <p:cNvPr id="190" name="Google Shape;190;p33"/>
          <p:cNvSpPr txBox="1"/>
          <p:nvPr/>
        </p:nvSpPr>
        <p:spPr>
          <a:xfrm>
            <a:off x="0" y="0"/>
            <a:ext cx="77724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2400">
                <a:solidFill>
                  <a:schemeClr val="dk1"/>
                </a:solidFill>
                <a:latin typeface="Halant"/>
                <a:ea typeface="Halant"/>
                <a:cs typeface="Halant"/>
                <a:sym typeface="Halant"/>
              </a:rPr>
              <a:t>Primary Source- Francisco Pizarro</a:t>
            </a:r>
            <a:endParaRPr sz="2400">
              <a:solidFill>
                <a:schemeClr val="dk1"/>
              </a:solidFill>
              <a:latin typeface="Halant"/>
              <a:ea typeface="Halant"/>
              <a:cs typeface="Halant"/>
              <a:sym typeface="Halant"/>
            </a:endParaRPr>
          </a:p>
        </p:txBody>
      </p:sp>
      <p:pic>
        <p:nvPicPr>
          <p:cNvPr id="191" name="Google Shape;191;p33"/>
          <p:cNvPicPr preferRelativeResize="0"/>
          <p:nvPr/>
        </p:nvPicPr>
        <p:blipFill>
          <a:blip r:embed="rId3">
            <a:alphaModFix/>
          </a:blip>
          <a:stretch>
            <a:fillRect/>
          </a:stretch>
        </p:blipFill>
        <p:spPr>
          <a:xfrm>
            <a:off x="381544" y="9348271"/>
            <a:ext cx="431174" cy="431174"/>
          </a:xfrm>
          <a:prstGeom prst="rect">
            <a:avLst/>
          </a:prstGeom>
          <a:noFill/>
          <a:ln>
            <a:noFill/>
          </a:ln>
        </p:spPr>
      </p:pic>
      <p:sp>
        <p:nvSpPr>
          <p:cNvPr id="192" name="Google Shape;192;p33"/>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93" name="Google Shape;193;p33"/>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194" name="Google Shape;194;p33"/>
          <p:cNvPicPr preferRelativeResize="0"/>
          <p:nvPr/>
        </p:nvPicPr>
        <p:blipFill>
          <a:blip r:embed="rId4">
            <a:alphaModFix/>
          </a:blip>
          <a:stretch>
            <a:fillRect/>
          </a:stretch>
        </p:blipFill>
        <p:spPr>
          <a:xfrm>
            <a:off x="226481" y="76722"/>
            <a:ext cx="816414" cy="338543"/>
          </a:xfrm>
          <a:prstGeom prst="rect">
            <a:avLst/>
          </a:prstGeom>
          <a:noFill/>
          <a:ln>
            <a:noFill/>
          </a:ln>
        </p:spPr>
      </p:pic>
      <p:sp>
        <p:nvSpPr>
          <p:cNvPr id="195" name="Google Shape;195;p33"/>
          <p:cNvSpPr txBox="1"/>
          <p:nvPr/>
        </p:nvSpPr>
        <p:spPr>
          <a:xfrm>
            <a:off x="594300" y="655288"/>
            <a:ext cx="6583800" cy="37680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 sz="1200">
                <a:solidFill>
                  <a:schemeClr val="dk1"/>
                </a:solidFill>
                <a:latin typeface="Inter"/>
                <a:ea typeface="Inter"/>
                <a:cs typeface="Inter"/>
                <a:sym typeface="Inter"/>
              </a:rPr>
              <a:t>Read the primary source for your assigned historical figure and complete the THINKS worksheet.</a:t>
            </a:r>
            <a:endParaRPr b="1"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b="1"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ctr">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br>
              <a:rPr lang="en" sz="1200">
                <a:solidFill>
                  <a:schemeClr val="dk1"/>
                </a:solidFill>
                <a:latin typeface="Inter"/>
                <a:ea typeface="Inter"/>
                <a:cs typeface="Inter"/>
                <a:sym typeface="Inter"/>
              </a:rPr>
            </a:br>
            <a:br>
              <a:rPr lang="en" sz="1200">
                <a:solidFill>
                  <a:schemeClr val="dk1"/>
                </a:solidFill>
                <a:latin typeface="Inter"/>
                <a:ea typeface="Inter"/>
                <a:cs typeface="Inter"/>
                <a:sym typeface="Inter"/>
              </a:rPr>
            </a:b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196" name="Google Shape;196;p33"/>
          <p:cNvSpPr txBox="1"/>
          <p:nvPr/>
        </p:nvSpPr>
        <p:spPr>
          <a:xfrm>
            <a:off x="584425" y="1784050"/>
            <a:ext cx="6597900" cy="6867900"/>
          </a:xfrm>
          <a:prstGeom prst="rect">
            <a:avLst/>
          </a:prstGeom>
          <a:noFill/>
          <a:ln>
            <a:noFill/>
          </a:ln>
        </p:spPr>
        <p:txBody>
          <a:bodyPr anchorCtr="0" anchor="t" bIns="91425" lIns="91425" spcFirstLastPara="1" rIns="91425" wrap="square" tIns="91425">
            <a:noAutofit/>
          </a:bodyPr>
          <a:lstStyle/>
          <a:p>
            <a:pPr indent="0" lvl="0" marL="0" rtl="0" algn="l">
              <a:spcBef>
                <a:spcPts val="1200"/>
              </a:spcBef>
              <a:spcAft>
                <a:spcPts val="0"/>
              </a:spcAft>
              <a:buNone/>
            </a:pPr>
            <a:r>
              <a:rPr lang="en" sz="1200">
                <a:solidFill>
                  <a:schemeClr val="dk1"/>
                </a:solidFill>
                <a:latin typeface="Halant"/>
                <a:ea typeface="Halant"/>
                <a:cs typeface="Halant"/>
                <a:sym typeface="Halant"/>
              </a:rPr>
              <a:t>Source: Hernando Pizarro, </a:t>
            </a:r>
            <a:r>
              <a:rPr i="1" lang="en" sz="1200">
                <a:solidFill>
                  <a:schemeClr val="dk1"/>
                </a:solidFill>
                <a:latin typeface="Halant"/>
                <a:ea typeface="Halant"/>
                <a:cs typeface="Halant"/>
                <a:sym typeface="Halant"/>
              </a:rPr>
              <a:t>Letter to the King, </a:t>
            </a:r>
            <a:r>
              <a:rPr lang="en" sz="1200">
                <a:solidFill>
                  <a:schemeClr val="dk1"/>
                </a:solidFill>
                <a:latin typeface="Halant"/>
                <a:ea typeface="Halant"/>
                <a:cs typeface="Halant"/>
                <a:sym typeface="Halant"/>
              </a:rPr>
              <a:t>1533.</a:t>
            </a:r>
            <a:endParaRPr sz="1200">
              <a:solidFill>
                <a:schemeClr val="dk1"/>
              </a:solidFill>
              <a:latin typeface="Halant"/>
              <a:ea typeface="Halant"/>
              <a:cs typeface="Halant"/>
              <a:sym typeface="Halant"/>
            </a:endParaRPr>
          </a:p>
          <a:p>
            <a:pPr indent="0" lvl="0" marL="0" rtl="0" algn="l">
              <a:spcBef>
                <a:spcPts val="1200"/>
              </a:spcBef>
              <a:spcAft>
                <a:spcPts val="0"/>
              </a:spcAft>
              <a:buClr>
                <a:schemeClr val="dk1"/>
              </a:buClr>
              <a:buSzPts val="1100"/>
              <a:buFont typeface="Arial"/>
              <a:buNone/>
            </a:pPr>
            <a:r>
              <a:t/>
            </a:r>
            <a:endParaRPr sz="1200">
              <a:solidFill>
                <a:schemeClr val="dk1"/>
              </a:solidFill>
              <a:latin typeface="Halant"/>
              <a:ea typeface="Halant"/>
              <a:cs typeface="Halant"/>
              <a:sym typeface="Halant"/>
            </a:endParaRPr>
          </a:p>
          <a:p>
            <a:pPr indent="0" lvl="0" marL="0" rtl="0" algn="l">
              <a:spcBef>
                <a:spcPts val="1200"/>
              </a:spcBef>
              <a:spcAft>
                <a:spcPts val="0"/>
              </a:spcAft>
              <a:buNone/>
            </a:pPr>
            <a:r>
              <a:rPr lang="en" sz="1200">
                <a:solidFill>
                  <a:schemeClr val="dk1"/>
                </a:solidFill>
                <a:latin typeface="Inter"/>
                <a:ea typeface="Inter"/>
                <a:cs typeface="Inter"/>
                <a:sym typeface="Inter"/>
              </a:rPr>
              <a:t>To the Magnificent Lords, the Judges of the Royal Audience of his Majesty Who reside in the city of Santo Domingo. Magnificent Lords: I arrived in this port of Yaguana on my way to Spain, by order of the governor Francisco Pizarro, to inform his majesty of what has happened in that government of Peru, to give an account of the country and of its present condition; and, as I believe that those who come to this city give your worships inconsistent accounts, it has seemed well to me to write a summary of what has taken place, that you may be informed of the truth.</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rPr lang="en" sz="1200">
                <a:solidFill>
                  <a:schemeClr val="dk1"/>
                </a:solidFill>
                <a:latin typeface="Inter"/>
                <a:ea typeface="Inter"/>
                <a:cs typeface="Inter"/>
                <a:sym typeface="Inter"/>
              </a:rPr>
              <a:t>When I arrived I found the other horsemen near the camp of Atahualpa, and that their officer had gone to speak with him. I left my men there also, and advanced with two horsemen to the lodging of Atahualpa, and the captain announced my approach and who I was. I then told Atahualpa that the Governor had sent me to visit him and to ask him to come, that they might be friends. He replied that a cacique of the town of San Miguel had sent to tell him that we were bad people and not good for war, and that he himself had killed some of us, both men and horses. I answered that those people of San Miguel were like women, and that one horse was enough for the whole of them; that, when he saw us fight, he would know what we were like; that the Governor had a great regard for him; that if he had any enemy he had only to say so, and that the Governor would send to conquer him. He said that, four marches from that spot, there were some very rebellious Indians who would not submit to him, and that the Christians might go there to help his troops. I said that the Governor would send ten horsemen, who would suffice for the whole country, and that his Indians were unnecessary, except to search for those who concealed themselves. He smiled like a man who did not think so much of us. The captain told me that, until I came, he had not been able to get him to speak, but that one of his chiefs had answered for him, while he always kept his head down. He was seated in all the majesty of command, surrounded by all his women, and with many chiefs near him. Before coming to his presence there was another group of chiefs, each standing according to his rank. At sunset I said that I wished to go, and asked him to tell me what to say to the Governor. He replied that he would come to see him on the following morning, that he would lodge in three great chambers in the courtyard, and that the centre one should be set apart for himself.</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